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7" r:id="rId2"/>
    <p:sldId id="429" r:id="rId3"/>
    <p:sldId id="258" r:id="rId4"/>
    <p:sldId id="421" r:id="rId5"/>
    <p:sldId id="352" r:id="rId6"/>
    <p:sldId id="346" r:id="rId7"/>
    <p:sldId id="347" r:id="rId8"/>
    <p:sldId id="348" r:id="rId9"/>
    <p:sldId id="349" r:id="rId10"/>
    <p:sldId id="350" r:id="rId11"/>
    <p:sldId id="351" r:id="rId12"/>
    <p:sldId id="353" r:id="rId13"/>
    <p:sldId id="354" r:id="rId14"/>
    <p:sldId id="355" r:id="rId15"/>
    <p:sldId id="357" r:id="rId16"/>
    <p:sldId id="358" r:id="rId17"/>
    <p:sldId id="359" r:id="rId18"/>
    <p:sldId id="360" r:id="rId19"/>
    <p:sldId id="364" r:id="rId20"/>
    <p:sldId id="362" r:id="rId21"/>
    <p:sldId id="422" r:id="rId22"/>
    <p:sldId id="424" r:id="rId23"/>
    <p:sldId id="423" r:id="rId24"/>
    <p:sldId id="425" r:id="rId25"/>
    <p:sldId id="426" r:id="rId26"/>
    <p:sldId id="427" r:id="rId27"/>
    <p:sldId id="428" r:id="rId28"/>
    <p:sldId id="363" r:id="rId29"/>
    <p:sldId id="367" r:id="rId30"/>
    <p:sldId id="379" r:id="rId31"/>
    <p:sldId id="368" r:id="rId32"/>
    <p:sldId id="369" r:id="rId33"/>
    <p:sldId id="370" r:id="rId34"/>
    <p:sldId id="371" r:id="rId35"/>
    <p:sldId id="365" r:id="rId36"/>
    <p:sldId id="372" r:id="rId37"/>
    <p:sldId id="380" r:id="rId38"/>
    <p:sldId id="381" r:id="rId39"/>
    <p:sldId id="383" r:id="rId40"/>
    <p:sldId id="384" r:id="rId41"/>
    <p:sldId id="385" r:id="rId42"/>
    <p:sldId id="386" r:id="rId43"/>
    <p:sldId id="388" r:id="rId44"/>
    <p:sldId id="387" r:id="rId45"/>
    <p:sldId id="389" r:id="rId46"/>
    <p:sldId id="390" r:id="rId47"/>
    <p:sldId id="391" r:id="rId48"/>
    <p:sldId id="393" r:id="rId49"/>
    <p:sldId id="394" r:id="rId50"/>
    <p:sldId id="395" r:id="rId51"/>
    <p:sldId id="396" r:id="rId52"/>
    <p:sldId id="397" r:id="rId53"/>
    <p:sldId id="431" r:id="rId54"/>
    <p:sldId id="398" r:id="rId55"/>
    <p:sldId id="399" r:id="rId56"/>
    <p:sldId id="400" r:id="rId57"/>
    <p:sldId id="401" r:id="rId58"/>
    <p:sldId id="402" r:id="rId59"/>
    <p:sldId id="403" r:id="rId60"/>
    <p:sldId id="404" r:id="rId61"/>
    <p:sldId id="405" r:id="rId62"/>
    <p:sldId id="406" r:id="rId63"/>
    <p:sldId id="407" r:id="rId64"/>
    <p:sldId id="408" r:id="rId65"/>
    <p:sldId id="409" r:id="rId66"/>
    <p:sldId id="410" r:id="rId67"/>
    <p:sldId id="411" r:id="rId68"/>
    <p:sldId id="412" r:id="rId69"/>
    <p:sldId id="413" r:id="rId70"/>
    <p:sldId id="312" r:id="rId71"/>
    <p:sldId id="414" r:id="rId72"/>
    <p:sldId id="415" r:id="rId73"/>
    <p:sldId id="416" r:id="rId74"/>
    <p:sldId id="417" r:id="rId75"/>
    <p:sldId id="418" r:id="rId76"/>
    <p:sldId id="419" r:id="rId77"/>
    <p:sldId id="430" r:id="rId78"/>
    <p:sldId id="420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86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A9D847-8089-469B-B20C-68057435A418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B287C-9C13-45E2-87C1-A28908305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Evaluate the correctness of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2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4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139C4-358F-E192-7B49-101B43D56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396FB8-B778-7B5D-5639-A9B679D3DC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8ACF9E-A5B0-59B3-F4F8-6C9018F63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68680-CCB3-CC71-F58E-E3D288B6B7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90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05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793DA-C08C-B836-4212-479ADFD16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0846DB-8EAF-7D8E-22FA-8F9E456BA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B2850-2E06-AA66-B49B-66C5A3BE0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D1E1-98BA-4DDC-8A44-262EAB0B5DEE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8794F-5766-479E-BDA2-9F74AF305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C5E3B-4311-1DE2-1E51-FE79AAD7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CCA33-3E2A-4193-AD19-E255E396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6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30D0-7B73-A290-4551-C31CDF17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F39BDE-41DB-7FDF-CBD5-B92588D6F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36C21-1E20-FBA4-8342-A8D37133C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D1E1-98BA-4DDC-8A44-262EAB0B5DEE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FAED6-B5F4-2FCE-F97B-BB73A10F9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67513-852A-A36D-C09E-C9BB76AE6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CCA33-3E2A-4193-AD19-E255E396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43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90F06-2DFB-1DBF-B1DC-C5F94118C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716B7-BFC5-192E-D0E4-CF6F6FFB3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BA248-FF6E-17CD-5D04-C916FCC6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D1E1-98BA-4DDC-8A44-262EAB0B5DEE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56DB2-2A26-EE0F-34E9-0CE21EEB0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35FDB-3BC8-7FDE-3493-FC1DB693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CCA33-3E2A-4193-AD19-E255E396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37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989A-F40B-2E6A-B81C-405C9D1EE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BB56E-855C-65A9-6FFC-93E960EA3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C89A9-305D-EED9-975D-3EE5CAB6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D1E1-98BA-4DDC-8A44-262EAB0B5DEE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3ACE6-6E0E-FFE3-5498-A1313E61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57FB3-5FA6-6C90-8C8C-DE29A8B1D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CCA33-3E2A-4193-AD19-E255E396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50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D8C48-E20A-68E1-073E-7C2E7FBE7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B6054-E48F-8C27-BE7E-BC05F812D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E05BD-9736-221D-B31B-7D89DD5EA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D1E1-98BA-4DDC-8A44-262EAB0B5DEE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4B596-B0F8-D1BE-40A5-0243AEFAE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04011-BA77-018C-5FAE-11B9BA62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CCA33-3E2A-4193-AD19-E255E396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46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85C1F-0ECC-EE7C-7699-BD2AB52E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CC8C-0D23-785E-1CCF-1347ED206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E4131-C2B3-5340-53C4-95224562B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B4483-E1D0-949D-F80B-6A9C738C4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D1E1-98BA-4DDC-8A44-262EAB0B5DEE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6922B-187D-2D88-B63C-A5C6BB92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98296-D1DE-18DB-0652-D3F819A2C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CCA33-3E2A-4193-AD19-E255E396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4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42F0-DB9F-3096-E741-10B88723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7103A-3283-5668-8FF1-3F01E4EA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8BB17-5E66-AD29-1D50-A5D99123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9E3E6-CC60-AE99-11F2-B099A2E674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344B22-2890-4026-F180-1C60E9E7E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742A8F-86ED-6CDC-3492-F689E2061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D1E1-98BA-4DDC-8A44-262EAB0B5DEE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57FA27-9C05-F667-3863-66C409D58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0A9292-33A6-5361-64EE-3C3202E3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CCA33-3E2A-4193-AD19-E255E396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87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2E2B6-9EF3-D617-ABFF-DD00997CE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7A2D4-B810-0255-3FEF-AA929A414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D1E1-98BA-4DDC-8A44-262EAB0B5DEE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1A273-1A42-70DD-80B0-E26B55BCA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D5B48-88FA-E247-A23C-FD14D95E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CCA33-3E2A-4193-AD19-E255E396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35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FAEFAE-B3CD-056A-06A6-F666F1036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D1E1-98BA-4DDC-8A44-262EAB0B5DEE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EDBC5-3F29-D39A-1ACA-E72F1665E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8B901-17DB-C10E-0237-DDDA6F06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CCA33-3E2A-4193-AD19-E255E396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7CF4-6D1F-C229-5559-4934EF65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8182-1CCB-5CB7-B2C4-B0ACBFEF2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28808-1D58-F460-86AC-C97C0A88E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F841D-8346-588D-4B7A-831D8542A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D1E1-98BA-4DDC-8A44-262EAB0B5DEE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D9E54-6646-6852-D58A-C2FCA4BD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7E72A-E2E8-0CDD-E629-66DCB2B0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CCA33-3E2A-4193-AD19-E255E396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3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100E7-2FD4-4774-A4C2-C9296162B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84C53-EB59-7A29-39C9-01C71B15D1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94506-69F2-7EEB-FC6C-EEF8C4269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9619A-838F-97A7-BF30-F1995BF0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D1E1-98BA-4DDC-8A44-262EAB0B5DEE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C52FC7-E486-8FED-021C-485932EF0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86AF3-83D0-EAE0-BF29-1525BFEE8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CCA33-3E2A-4193-AD19-E255E396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4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871023-2F6C-25FE-958F-5940D3D47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8D0F6-5843-4464-5350-84C9CBA2E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B70FB-BD1E-5829-37CF-ECB10EFED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CD1E1-98BA-4DDC-8A44-262EAB0B5DEE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3DA8A-5DFB-19C6-7E8A-A4339D2098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9A7D5-1F3D-8702-10C2-906A21B4B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CCA33-3E2A-4193-AD19-E255E396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1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7780634" TargetMode="External"/><Relationship Id="rId2" Type="http://schemas.openxmlformats.org/officeDocument/2006/relationships/hyperlink" Target="https://arxiv.org/abs/1508.0657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iizuka.cs.tsukuba.ac.jp/projects/colorization/data/colorization_sig2016.pdf" TargetMode="External"/><Relationship Id="rId2" Type="http://schemas.openxmlformats.org/officeDocument/2006/relationships/hyperlink" Target="https://arxiv.org/abs/1603.0851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arxiv.org/abs/1605.0007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4.07723" TargetMode="External"/><Relationship Id="rId2" Type="http://schemas.openxmlformats.org/officeDocument/2006/relationships/hyperlink" Target="https://arxiv.org/abs/1601.0675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hyperlink" Target="https://arxiv.org/abs/1805.03300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karpathy/deepimagesent/" TargetMode="External"/><Relationship Id="rId2" Type="http://schemas.openxmlformats.org/officeDocument/2006/relationships/hyperlink" Target="https://arxiv.org/abs/1411.455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abstract/document/8908779" TargetMode="External"/><Relationship Id="rId5" Type="http://schemas.openxmlformats.org/officeDocument/2006/relationships/hyperlink" Target="chrome-extension://efaidnbmnnnibpcajpcglclefindmkaj/https:/arxiv.org/pdf/1907.00831.pdf" TargetMode="External"/><Relationship Id="rId4" Type="http://schemas.openxmlformats.org/officeDocument/2006/relationships/hyperlink" Target="https://arxiv.org/abs/1711.10485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people.w3.org/rishida/photos/html/slides/0311-beijing1_031111_035240%2B8_beijing_e031124.jpg.html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people.w3.org/rishida/photos/html/slides/0311-beijing1_031111_035240%2B8_beijing_e031124.jpg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people.w3.org/rishida/photos/html/slides/0311-beijing1_031111_035240%2B8_beijing_e031124.jpg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3948" y="1680443"/>
            <a:ext cx="6595183" cy="3497111"/>
          </a:xfrm>
          <a:prstGeom prst="rect">
            <a:avLst/>
          </a:prstGeom>
        </p:spPr>
        <p:txBody>
          <a:bodyPr vert="horz" wrap="square" lIns="0" tIns="97790" rIns="0" bIns="0" rtlCol="0" anchor="ctr">
            <a:spAutoFit/>
          </a:bodyPr>
          <a:lstStyle/>
          <a:p>
            <a:pPr marL="12700" marR="5080">
              <a:lnSpc>
                <a:spcPts val="5290"/>
              </a:lnSpc>
              <a:spcBef>
                <a:spcPts val="770"/>
              </a:spcBef>
            </a:pPr>
            <a:r>
              <a:rPr lang="en-US" sz="4900" spc="-10" dirty="0">
                <a:latin typeface="Calibri"/>
                <a:cs typeface="Calibri"/>
              </a:rPr>
              <a:t>DEEP LEARNING IN COMPUTER VISION and NATURAL LANGUAGE PROCESSING</a:t>
            </a:r>
            <a:br>
              <a:rPr lang="en-US" sz="4900" dirty="0">
                <a:latin typeface="Calibri"/>
                <a:cs typeface="Calibri"/>
              </a:rPr>
            </a:br>
            <a:r>
              <a:rPr lang="en-US" sz="4900" spc="-10" dirty="0"/>
              <a:t> </a:t>
            </a:r>
            <a:endParaRPr lang="en-US" sz="49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93948" y="5264148"/>
            <a:ext cx="4125595" cy="59118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439"/>
              </a:spcBef>
            </a:pPr>
            <a:r>
              <a:rPr sz="3200" spc="-120" dirty="0">
                <a:solidFill>
                  <a:srgbClr val="888888"/>
                </a:solidFill>
                <a:latin typeface="Calibri"/>
                <a:cs typeface="Calibri"/>
              </a:rPr>
              <a:t>Dr.</a:t>
            </a:r>
            <a:r>
              <a:rPr sz="3200" spc="-8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US" sz="3200" dirty="0">
                <a:solidFill>
                  <a:srgbClr val="888888"/>
                </a:solidFill>
                <a:latin typeface="Calibri"/>
                <a:cs typeface="Calibri"/>
              </a:rPr>
              <a:t>Amir Yavariabdi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180" y="1905381"/>
            <a:ext cx="3054857" cy="304723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493948" y="746759"/>
            <a:ext cx="843915" cy="847090"/>
          </a:xfrm>
          <a:custGeom>
            <a:avLst/>
            <a:gdLst/>
            <a:ahLst/>
            <a:cxnLst/>
            <a:rect l="l" t="t" r="r" b="b"/>
            <a:pathLst>
              <a:path w="843914" h="847090">
                <a:moveTo>
                  <a:pt x="143570" y="846582"/>
                </a:moveTo>
                <a:lnTo>
                  <a:pt x="112633" y="823366"/>
                </a:lnTo>
                <a:lnTo>
                  <a:pt x="4352" y="573100"/>
                </a:lnTo>
                <a:lnTo>
                  <a:pt x="0" y="549021"/>
                </a:lnTo>
                <a:lnTo>
                  <a:pt x="1088" y="536334"/>
                </a:lnTo>
                <a:lnTo>
                  <a:pt x="112633" y="274675"/>
                </a:lnTo>
                <a:lnTo>
                  <a:pt x="143570" y="251460"/>
                </a:lnTo>
                <a:lnTo>
                  <a:pt x="360143" y="251460"/>
                </a:lnTo>
                <a:lnTo>
                  <a:pt x="391080" y="274675"/>
                </a:lnTo>
                <a:lnTo>
                  <a:pt x="499360" y="524941"/>
                </a:lnTo>
                <a:lnTo>
                  <a:pt x="503227" y="549021"/>
                </a:lnTo>
                <a:lnTo>
                  <a:pt x="502261" y="561707"/>
                </a:lnTo>
                <a:lnTo>
                  <a:pt x="391080" y="823366"/>
                </a:lnTo>
                <a:lnTo>
                  <a:pt x="360143" y="846582"/>
                </a:lnTo>
                <a:lnTo>
                  <a:pt x="143570" y="846582"/>
                </a:lnTo>
                <a:close/>
              </a:path>
              <a:path w="843914" h="847090">
                <a:moveTo>
                  <a:pt x="549741" y="484632"/>
                </a:moveTo>
                <a:lnTo>
                  <a:pt x="436102" y="261924"/>
                </a:lnTo>
                <a:lnTo>
                  <a:pt x="432549" y="242316"/>
                </a:lnTo>
                <a:lnTo>
                  <a:pt x="433437" y="231985"/>
                </a:lnTo>
                <a:lnTo>
                  <a:pt x="524494" y="18910"/>
                </a:lnTo>
                <a:lnTo>
                  <a:pt x="549741" y="0"/>
                </a:lnTo>
                <a:lnTo>
                  <a:pt x="726513" y="0"/>
                </a:lnTo>
                <a:lnTo>
                  <a:pt x="840165" y="222707"/>
                </a:lnTo>
                <a:lnTo>
                  <a:pt x="843318" y="242316"/>
                </a:lnTo>
                <a:lnTo>
                  <a:pt x="842529" y="252646"/>
                </a:lnTo>
                <a:lnTo>
                  <a:pt x="751773" y="465721"/>
                </a:lnTo>
                <a:lnTo>
                  <a:pt x="726513" y="484632"/>
                </a:lnTo>
                <a:lnTo>
                  <a:pt x="549741" y="484632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038245" y="6195312"/>
            <a:ext cx="1028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E363249-E6F3-9319-3532-431A26DB72F0}"/>
              </a:ext>
            </a:extLst>
          </p:cNvPr>
          <p:cNvSpPr txBox="1"/>
          <p:nvPr/>
        </p:nvSpPr>
        <p:spPr>
          <a:xfrm>
            <a:off x="5493948" y="6195312"/>
            <a:ext cx="4125595" cy="37574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439"/>
              </a:spcBef>
            </a:pPr>
            <a:r>
              <a:rPr lang="en-US" spc="-120" dirty="0">
                <a:solidFill>
                  <a:srgbClr val="888888"/>
                </a:solidFill>
                <a:latin typeface="Calibri"/>
                <a:cs typeface="Calibri"/>
              </a:rPr>
              <a:t>amir.yavariabdi@bth.se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3132C-ABA2-678F-339C-EC70FBC8D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E5FCE-7DE6-BFE8-668E-274A4171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Unlocking Insights: Extracting Relevant Information within Visual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BE625-860A-ACDC-A1F2-22F0111B9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Extract metric 3D information from images.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BA329-7A4C-2A64-FE56-D45FC2672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25" y="2332491"/>
            <a:ext cx="77397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69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F5F44-1634-439B-DAC7-7DD392214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1DD18-7967-0658-DB56-EC8A9378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Unlocking Insights: Extracting Relevant Information within Visual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E1C0D-93F0-5FF8-5519-9DD6D620C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Extract temporal Information in video frames: </a:t>
            </a:r>
          </a:p>
          <a:p>
            <a:pPr lvl="1" algn="just"/>
            <a:r>
              <a:rPr lang="en-US" sz="2000" dirty="0"/>
              <a:t>In video analysis, temporal information refers to the changes and dynamics occurring over time, including motion detection, tracking, and action recognition.</a:t>
            </a:r>
          </a:p>
        </p:txBody>
      </p:sp>
      <p:pic>
        <p:nvPicPr>
          <p:cNvPr id="1026" name="Picture 2" descr="Optical Flow Estimation | Papers With Code">
            <a:extLst>
              <a:ext uri="{FF2B5EF4-FFF2-40B4-BE49-F238E27FC236}">
                <a16:creationId xmlns:a16="http://schemas.microsoft.com/office/drawing/2014/main" id="{7669194E-76E2-068F-F119-6E23DF02F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2" y="3255659"/>
            <a:ext cx="5751560" cy="192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A9E6FE-6C59-E287-CBA5-6386ADA86B37}"/>
              </a:ext>
            </a:extLst>
          </p:cNvPr>
          <p:cNvSpPr txBox="1"/>
          <p:nvPr/>
        </p:nvSpPr>
        <p:spPr>
          <a:xfrm>
            <a:off x="281354" y="5175274"/>
            <a:ext cx="4573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Taken from: https://paperswithcode.com/task/optical-flow-estimation</a:t>
            </a:r>
          </a:p>
        </p:txBody>
      </p:sp>
      <p:pic>
        <p:nvPicPr>
          <p:cNvPr id="8" name="WhatsApp Video 2024-03-25 at 23.12.16_09879c6a">
            <a:hlinkClick r:id="" action="ppaction://media"/>
            <a:extLst>
              <a:ext uri="{FF2B5EF4-FFF2-40B4-BE49-F238E27FC236}">
                <a16:creationId xmlns:a16="http://schemas.microsoft.com/office/drawing/2014/main" id="{091A013C-C247-4501-8390-26F20732B1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22382" y="3248264"/>
            <a:ext cx="3893367" cy="2204009"/>
          </a:xfrm>
          <a:prstGeom prst="rect">
            <a:avLst/>
          </a:prstGeom>
        </p:spPr>
      </p:pic>
      <p:pic>
        <p:nvPicPr>
          <p:cNvPr id="9" name="WhatsApp Video 2024-03-25 at 23.13.17_ac68f406">
            <a:hlinkClick r:id="" action="ppaction://media"/>
            <a:extLst>
              <a:ext uri="{FF2B5EF4-FFF2-40B4-BE49-F238E27FC236}">
                <a16:creationId xmlns:a16="http://schemas.microsoft.com/office/drawing/2014/main" id="{7C661B74-08BE-11E7-6EC9-B69B0FBCD5C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68986" y="2999699"/>
            <a:ext cx="2153839" cy="3804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487E3B-642E-9C33-B477-D92947709E1B}"/>
              </a:ext>
            </a:extLst>
          </p:cNvPr>
          <p:cNvSpPr txBox="1"/>
          <p:nvPr/>
        </p:nvSpPr>
        <p:spPr>
          <a:xfrm>
            <a:off x="6512507" y="5474541"/>
            <a:ext cx="2713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Motion detection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386214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95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E9CD-369C-4065-CDB0-895246698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3C3E5-5542-4B3B-6E10-77D14CCA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Challenge of Computer Vision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A447A-6288-5CBB-2038-BA951D6FA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/>
              <a:t>Helping computers to "see" has proven to be a surprisingly challenging task. </a:t>
            </a:r>
          </a:p>
          <a:p>
            <a:pPr algn="just"/>
            <a:r>
              <a:rPr lang="en-US" sz="2200" dirty="0"/>
              <a:t>Over the last four decades, numerous research efforts have been undertaken, yet despite this, we are still far from being able to build a general-purpose "seeing machine."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EB1D701C-9FEB-0A1C-D34C-3B76F431B0E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2233" y="3165230"/>
            <a:ext cx="4741566" cy="3496827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011788CF-82D7-29ED-F0CF-94B9B86E707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1" y="3165230"/>
            <a:ext cx="4536816" cy="349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54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72AA0-3BD5-9A8E-CA69-B7CAB0E0C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99D96-AC44-72E2-A7D6-3F5F64B7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Challenge of Computer Vision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F75D4-C41E-6D94-6BD1-F3FA7F83C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/>
              <a:t>Computer vision is a multidisciplinary field.</a:t>
            </a:r>
            <a:endParaRPr lang="en-US" sz="2000" dirty="0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D9797B5E-12A9-A630-6BAA-1DDFB596CCEA}"/>
              </a:ext>
            </a:extLst>
          </p:cNvPr>
          <p:cNvGrpSpPr/>
          <p:nvPr/>
        </p:nvGrpSpPr>
        <p:grpSpPr>
          <a:xfrm>
            <a:off x="3062235" y="2263792"/>
            <a:ext cx="6067530" cy="4438860"/>
            <a:chOff x="1066800" y="1257300"/>
            <a:chExt cx="6915150" cy="4838700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0CB399A4-BF53-DA54-B6E0-89A503381C1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800" y="1257300"/>
              <a:ext cx="6915150" cy="4838700"/>
            </a:xfrm>
            <a:prstGeom prst="rect">
              <a:avLst/>
            </a:prstGeom>
          </p:spPr>
        </p:pic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F86901B1-0C94-8021-73F8-6CCE05726CDB}"/>
                </a:ext>
              </a:extLst>
            </p:cNvPr>
            <p:cNvSpPr/>
            <p:nvPr/>
          </p:nvSpPr>
          <p:spPr>
            <a:xfrm>
              <a:off x="6020180" y="3200780"/>
              <a:ext cx="1676400" cy="685800"/>
            </a:xfrm>
            <a:custGeom>
              <a:avLst/>
              <a:gdLst/>
              <a:ahLst/>
              <a:cxnLst/>
              <a:rect l="l" t="t" r="r" b="b"/>
              <a:pathLst>
                <a:path w="1676400" h="685800">
                  <a:moveTo>
                    <a:pt x="1562100" y="0"/>
                  </a:moveTo>
                  <a:lnTo>
                    <a:pt x="114300" y="0"/>
                  </a:lnTo>
                  <a:lnTo>
                    <a:pt x="69812" y="8981"/>
                  </a:lnTo>
                  <a:lnTo>
                    <a:pt x="33480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0" y="571500"/>
                  </a:lnTo>
                  <a:lnTo>
                    <a:pt x="8983" y="615987"/>
                  </a:lnTo>
                  <a:lnTo>
                    <a:pt x="33480" y="652319"/>
                  </a:lnTo>
                  <a:lnTo>
                    <a:pt x="69812" y="676816"/>
                  </a:lnTo>
                  <a:lnTo>
                    <a:pt x="114300" y="685800"/>
                  </a:lnTo>
                  <a:lnTo>
                    <a:pt x="1562100" y="685800"/>
                  </a:lnTo>
                  <a:lnTo>
                    <a:pt x="1606587" y="676816"/>
                  </a:lnTo>
                  <a:lnTo>
                    <a:pt x="1642919" y="652319"/>
                  </a:lnTo>
                  <a:lnTo>
                    <a:pt x="1667416" y="615987"/>
                  </a:lnTo>
                  <a:lnTo>
                    <a:pt x="1676400" y="571500"/>
                  </a:lnTo>
                  <a:lnTo>
                    <a:pt x="1676400" y="114300"/>
                  </a:lnTo>
                  <a:lnTo>
                    <a:pt x="1667416" y="69806"/>
                  </a:lnTo>
                  <a:lnTo>
                    <a:pt x="1642919" y="33475"/>
                  </a:lnTo>
                  <a:lnTo>
                    <a:pt x="1606587" y="8981"/>
                  </a:lnTo>
                  <a:lnTo>
                    <a:pt x="1562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3B22AAB3-8F47-67B4-5519-4A3F884722BE}"/>
                </a:ext>
              </a:extLst>
            </p:cNvPr>
            <p:cNvSpPr/>
            <p:nvPr/>
          </p:nvSpPr>
          <p:spPr>
            <a:xfrm>
              <a:off x="6020180" y="3200780"/>
              <a:ext cx="1676400" cy="685800"/>
            </a:xfrm>
            <a:custGeom>
              <a:avLst/>
              <a:gdLst/>
              <a:ahLst/>
              <a:cxnLst/>
              <a:rect l="l" t="t" r="r" b="b"/>
              <a:pathLst>
                <a:path w="1676400" h="685800">
                  <a:moveTo>
                    <a:pt x="0" y="114300"/>
                  </a:moveTo>
                  <a:lnTo>
                    <a:pt x="8983" y="69806"/>
                  </a:lnTo>
                  <a:lnTo>
                    <a:pt x="33480" y="33475"/>
                  </a:lnTo>
                  <a:lnTo>
                    <a:pt x="69812" y="8981"/>
                  </a:lnTo>
                  <a:lnTo>
                    <a:pt x="114300" y="0"/>
                  </a:lnTo>
                  <a:lnTo>
                    <a:pt x="1562100" y="0"/>
                  </a:lnTo>
                  <a:lnTo>
                    <a:pt x="1606587" y="8981"/>
                  </a:lnTo>
                  <a:lnTo>
                    <a:pt x="1642919" y="33475"/>
                  </a:lnTo>
                  <a:lnTo>
                    <a:pt x="1667416" y="69806"/>
                  </a:lnTo>
                  <a:lnTo>
                    <a:pt x="1676400" y="114300"/>
                  </a:lnTo>
                  <a:lnTo>
                    <a:pt x="1676400" y="571500"/>
                  </a:lnTo>
                  <a:lnTo>
                    <a:pt x="1667416" y="615987"/>
                  </a:lnTo>
                  <a:lnTo>
                    <a:pt x="1642919" y="652319"/>
                  </a:lnTo>
                  <a:lnTo>
                    <a:pt x="1606587" y="676816"/>
                  </a:lnTo>
                  <a:lnTo>
                    <a:pt x="1562100" y="685800"/>
                  </a:lnTo>
                  <a:lnTo>
                    <a:pt x="114300" y="685800"/>
                  </a:lnTo>
                  <a:lnTo>
                    <a:pt x="69812" y="676816"/>
                  </a:lnTo>
                  <a:lnTo>
                    <a:pt x="33480" y="652319"/>
                  </a:lnTo>
                  <a:lnTo>
                    <a:pt x="8983" y="615987"/>
                  </a:lnTo>
                  <a:lnTo>
                    <a:pt x="0" y="57150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69243E80-0866-FBE3-6BAF-9CB1DC3517A6}"/>
              </a:ext>
            </a:extLst>
          </p:cNvPr>
          <p:cNvSpPr txBox="1"/>
          <p:nvPr/>
        </p:nvSpPr>
        <p:spPr>
          <a:xfrm>
            <a:off x="7628613" y="4077590"/>
            <a:ext cx="1030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Computer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Arial"/>
                <a:cs typeface="Arial"/>
              </a:rPr>
              <a:t>Graphics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77F0A50-98D8-48E3-4745-42FB3DF9D19C}"/>
              </a:ext>
            </a:extLst>
          </p:cNvPr>
          <p:cNvSpPr txBox="1"/>
          <p:nvPr/>
        </p:nvSpPr>
        <p:spPr>
          <a:xfrm>
            <a:off x="7428402" y="6443607"/>
            <a:ext cx="14310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cs typeface="Arial"/>
              </a:rPr>
              <a:t>Taken f</a:t>
            </a:r>
            <a:r>
              <a:rPr sz="1600" dirty="0">
                <a:cs typeface="Arial"/>
              </a:rPr>
              <a:t>rom</a:t>
            </a:r>
            <a:r>
              <a:rPr sz="1600" spc="5" dirty="0">
                <a:cs typeface="Times New Roman"/>
              </a:rPr>
              <a:t> </a:t>
            </a:r>
            <a:r>
              <a:rPr sz="1600" spc="-20" dirty="0">
                <a:cs typeface="Arial"/>
              </a:rPr>
              <a:t>wiki</a:t>
            </a:r>
            <a:endParaRPr sz="1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2409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43FDA-4036-658F-5238-B03E6D994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unctional characteristics of the visual system. The primary visual... |  Download Scientific Diagram">
            <a:extLst>
              <a:ext uri="{FF2B5EF4-FFF2-40B4-BE49-F238E27FC236}">
                <a16:creationId xmlns:a16="http://schemas.microsoft.com/office/drawing/2014/main" id="{5A2C40E5-A1E5-2E95-1A82-FFD1B9409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392" y="3962474"/>
            <a:ext cx="3956909" cy="28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9358B3-A421-DAE4-489A-6804DCA7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Challenge of Computer Vision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1EDE4-4C1F-9104-BE57-68F52F03F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/>
              <a:t>We still lack a comprehensive understanding of how human vision operates.</a:t>
            </a:r>
          </a:p>
          <a:p>
            <a:pPr algn="just"/>
            <a:r>
              <a:rPr lang="en-US" sz="2200" dirty="0"/>
              <a:t>Studying biological vision requires an understanding of the perception organs like: </a:t>
            </a:r>
          </a:p>
          <a:p>
            <a:pPr lvl="1" algn="just"/>
            <a:r>
              <a:rPr lang="en-US" sz="1800" dirty="0"/>
              <a:t>the eyes, and</a:t>
            </a:r>
          </a:p>
          <a:p>
            <a:pPr lvl="1" algn="just"/>
            <a:r>
              <a:rPr lang="en-US" sz="1800" dirty="0"/>
              <a:t>the interpretation of the perception within the brain.</a:t>
            </a:r>
          </a:p>
          <a:p>
            <a:pPr algn="just"/>
            <a:r>
              <a:rPr lang="en-US" sz="2200" dirty="0"/>
              <a:t>Significant progress has been made, both in charting the process and in terms of discovering the tricks and shortcuts used by the system,</a:t>
            </a:r>
          </a:p>
          <a:p>
            <a:pPr algn="just"/>
            <a:r>
              <a:rPr lang="en-US" sz="2200" dirty="0"/>
              <a:t>However, like any study that involves the brain, there is a long way to go.</a:t>
            </a:r>
          </a:p>
        </p:txBody>
      </p:sp>
      <p:pic>
        <p:nvPicPr>
          <p:cNvPr id="2056" name="Picture 8" descr="Visual cortex - Wikipedia">
            <a:extLst>
              <a:ext uri="{FF2B5EF4-FFF2-40B4-BE49-F238E27FC236}">
                <a16:creationId xmlns:a16="http://schemas.microsoft.com/office/drawing/2014/main" id="{1DD9B41E-B742-6396-A983-63F55ECDE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097" y="4378592"/>
            <a:ext cx="3475806" cy="247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564810-E86E-F411-E69A-2315881CB84A}"/>
              </a:ext>
            </a:extLst>
          </p:cNvPr>
          <p:cNvSpPr txBox="1"/>
          <p:nvPr/>
        </p:nvSpPr>
        <p:spPr>
          <a:xfrm>
            <a:off x="1676" y="6608373"/>
            <a:ext cx="60943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Taken from: https://www.lincuna.com.pe/cortex-Radiology-Reference-Article-1118642.html</a:t>
            </a:r>
          </a:p>
        </p:txBody>
      </p:sp>
    </p:spTree>
    <p:extLst>
      <p:ext uri="{BB962C8B-B14F-4D97-AF65-F5344CB8AC3E}">
        <p14:creationId xmlns:p14="http://schemas.microsoft.com/office/powerpoint/2010/main" val="3802524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5669B-93FB-C188-9E31-835D17D9F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AA36E-BCCB-B49A-00DA-F5D6D45A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Challenge of Computer Vision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30257-592A-543F-2A7A-E9BFEE88C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b="0" i="0" dirty="0">
                <a:solidFill>
                  <a:srgbClr val="0D0D0D"/>
                </a:solidFill>
                <a:effectLst/>
              </a:rPr>
              <a:t>The existence of inherent complexity in the visual world.</a:t>
            </a:r>
          </a:p>
          <a:p>
            <a:pPr lvl="1" algn="just"/>
            <a:r>
              <a:rPr lang="en-US" sz="2000" b="0" i="0" dirty="0">
                <a:solidFill>
                  <a:srgbClr val="0D0D0D"/>
                </a:solidFill>
                <a:effectLst/>
              </a:rPr>
              <a:t>A given object may be seen from any orientation, in any lighting conditions, with any type of occlusion from other objects, and so on. 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A given object may exhibit intra-class variations.</a:t>
            </a:r>
          </a:p>
          <a:p>
            <a:pPr algn="just"/>
            <a:r>
              <a:rPr lang="en-US" sz="2200" b="0" i="0" dirty="0">
                <a:solidFill>
                  <a:srgbClr val="0D0D0D"/>
                </a:solidFill>
                <a:effectLst/>
              </a:rPr>
              <a:t>A true vision system must be able to see in any of an infinite number of scenes and still extract something meaningful. </a:t>
            </a:r>
          </a:p>
          <a:p>
            <a:pPr algn="just"/>
            <a:r>
              <a:rPr lang="en-US" sz="2200" dirty="0">
                <a:solidFill>
                  <a:srgbClr val="0D0D0D"/>
                </a:solidFill>
              </a:rPr>
              <a:t>Existing algorithms and models work </a:t>
            </a:r>
            <a:r>
              <a:rPr lang="en-US" sz="2200" b="0" i="0" dirty="0">
                <a:solidFill>
                  <a:srgbClr val="0D0D0D"/>
                </a:solidFill>
                <a:effectLst/>
              </a:rPr>
              <a:t>well for tightly constrained problems.</a:t>
            </a:r>
            <a:endParaRPr lang="en-US" sz="2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ADFA5E-797A-E10A-3787-E4F878AF790F}"/>
              </a:ext>
            </a:extLst>
          </p:cNvPr>
          <p:cNvGrpSpPr/>
          <p:nvPr/>
        </p:nvGrpSpPr>
        <p:grpSpPr>
          <a:xfrm>
            <a:off x="2617614" y="4642338"/>
            <a:ext cx="5762711" cy="1993726"/>
            <a:chOff x="3081536" y="4423644"/>
            <a:chExt cx="6284890" cy="22308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2B7765-82ED-E8AF-03F6-4305F9EE7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1536" y="4423644"/>
              <a:ext cx="6284890" cy="2230877"/>
            </a:xfrm>
            <a:prstGeom prst="rect">
              <a:avLst/>
            </a:prstGeom>
          </p:spPr>
        </p:pic>
        <p:pic>
          <p:nvPicPr>
            <p:cNvPr id="5122" name="Picture 2" descr="Blog-Picture-Object-Detection-street-sign">
              <a:extLst>
                <a:ext uri="{FF2B5EF4-FFF2-40B4-BE49-F238E27FC236}">
                  <a16:creationId xmlns:a16="http://schemas.microsoft.com/office/drawing/2014/main" id="{7244726C-354F-AD51-9812-DA8708088A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310" y="4557605"/>
              <a:ext cx="1475116" cy="907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323DB8B-5D5C-B2B3-9C02-8A4AB89A7171}"/>
              </a:ext>
            </a:extLst>
          </p:cNvPr>
          <p:cNvSpPr txBox="1"/>
          <p:nvPr/>
        </p:nvSpPr>
        <p:spPr>
          <a:xfrm>
            <a:off x="1256621" y="6591333"/>
            <a:ext cx="9678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/>
              <a:t>Taken from: </a:t>
            </a:r>
            <a:r>
              <a:rPr lang="en-US" sz="1200" b="0" i="0" u="none" strike="noStrike" baseline="0" dirty="0" err="1"/>
              <a:t>Karpathy</a:t>
            </a:r>
            <a:r>
              <a:rPr lang="en-US" sz="1200" b="0" i="0" u="none" strike="noStrike" baseline="0" dirty="0"/>
              <a:t>, A., and Johnson, J. Cs231n convolutional neural networks for visual recognition-transfer learning. https://cs231n.github.io/.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6193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C905F-44CC-A0B9-BF5B-F673D6EB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9EC36-CE38-DA5F-A4AB-49CA36638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History of Computer Vision: Transition to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0CA39-F85E-DD0A-07A0-37C9B5500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b="1" i="0" dirty="0">
                <a:solidFill>
                  <a:srgbClr val="0D0D0D"/>
                </a:solidFill>
                <a:effectLst/>
              </a:rPr>
              <a:t>1959-Introduction of Digital Image Scanner:</a:t>
            </a:r>
            <a:r>
              <a:rPr lang="en-US" sz="2200" b="0" i="0" dirty="0">
                <a:solidFill>
                  <a:srgbClr val="0D0D0D"/>
                </a:solidFill>
                <a:effectLst/>
              </a:rPr>
              <a:t> The first digital image scanner enabled computers to convert images into numerical grids, laying the foundation for early attempts at computer vision.</a:t>
            </a:r>
          </a:p>
          <a:p>
            <a:pPr algn="just"/>
            <a:r>
              <a:rPr lang="en-US" sz="2200" b="1" dirty="0">
                <a:solidFill>
                  <a:srgbClr val="0D0D0D"/>
                </a:solidFill>
              </a:rPr>
              <a:t>1980-Invention of </a:t>
            </a:r>
            <a:r>
              <a:rPr lang="en-US" sz="2200" b="1" dirty="0" err="1">
                <a:solidFill>
                  <a:srgbClr val="0D0D0D"/>
                </a:solidFill>
              </a:rPr>
              <a:t>Neocognition</a:t>
            </a:r>
            <a:r>
              <a:rPr lang="en-US" sz="2200" b="1" dirty="0">
                <a:solidFill>
                  <a:srgbClr val="0D0D0D"/>
                </a:solidFill>
              </a:rPr>
              <a:t>:</a:t>
            </a:r>
            <a:r>
              <a:rPr lang="en-US" sz="2200" dirty="0"/>
              <a:t> Japanese computer scientist </a:t>
            </a:r>
            <a:r>
              <a:rPr lang="en-US" sz="2200" dirty="0" err="1"/>
              <a:t>Kunihiko</a:t>
            </a:r>
            <a:r>
              <a:rPr lang="en-US" sz="2200" dirty="0"/>
              <a:t> Fukushima developed </a:t>
            </a:r>
            <a:r>
              <a:rPr lang="en-US" sz="2200" dirty="0" err="1"/>
              <a:t>neocognition</a:t>
            </a:r>
            <a:r>
              <a:rPr lang="en-US" sz="2200" dirty="0"/>
              <a:t>, a precursor to modern convolutional neural networks (CNNs).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1BE4C0F-A277-1C40-3894-DA9E50355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899" y="3888712"/>
            <a:ext cx="4432101" cy="286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11B0B-9A6A-0375-6A51-7D9FAA60F5AC}"/>
              </a:ext>
            </a:extLst>
          </p:cNvPr>
          <p:cNvSpPr txBox="1"/>
          <p:nvPr/>
        </p:nvSpPr>
        <p:spPr>
          <a:xfrm>
            <a:off x="86308" y="4997122"/>
            <a:ext cx="15775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000000"/>
                </a:solidFill>
                <a:effectLst/>
                <a:latin typeface="Alegreya"/>
              </a:rPr>
              <a:t>Architecture of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Alegreya"/>
              </a:rPr>
              <a:t>Neocognition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F597-95A7-FF0F-8745-92C8EE1F368C}"/>
              </a:ext>
            </a:extLst>
          </p:cNvPr>
          <p:cNvSpPr txBox="1"/>
          <p:nvPr/>
        </p:nvSpPr>
        <p:spPr>
          <a:xfrm>
            <a:off x="6178841" y="4001294"/>
            <a:ext cx="601316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i="0" dirty="0">
                <a:solidFill>
                  <a:srgbClr val="000000"/>
                </a:solidFill>
                <a:effectLst/>
                <a:latin typeface="Alegreya"/>
              </a:rPr>
              <a:t>S-cells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legreya"/>
              </a:rPr>
              <a:t> are feature-extracting cells.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Alegreya"/>
              </a:rPr>
              <a:t>After the learning process these cells can extract features from input patterns.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Alegreya"/>
              </a:rPr>
              <a:t>Simple features (like lines, edges) are extracted in the lower stages, global features (composite shapes) are extracted in the higher stages.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Alegreya"/>
            </a:endParaRPr>
          </a:p>
          <a:p>
            <a:pPr algn="just"/>
            <a:r>
              <a:rPr lang="en-US" sz="1600" b="1" i="0" dirty="0">
                <a:solidFill>
                  <a:srgbClr val="000000"/>
                </a:solidFill>
                <a:effectLst/>
                <a:latin typeface="Alegreya"/>
              </a:rPr>
              <a:t>C-cells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legreya"/>
              </a:rPr>
              <a:t> provide tolerance from positional shift.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Alegreya"/>
              </a:rPr>
              <a:t>C-cells are less sensitive to shifts in the positions of the input pattern. The final layer of the model, the final pattern recognition layer, is a C-cell.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1960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32A43-D53D-A04E-4808-5865B0FC7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2C16-DCB4-EB31-DDB9-36AAED63D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History of Computer Vision: Transition to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AA9F3-AC2D-0026-9243-31A01E45B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b="1" dirty="0">
                <a:solidFill>
                  <a:srgbClr val="0D0D0D"/>
                </a:solidFill>
              </a:rPr>
              <a:t>1990-2012-Era of Feature Engineering: </a:t>
            </a:r>
            <a:r>
              <a:rPr lang="en-US" sz="2200" dirty="0">
                <a:solidFill>
                  <a:srgbClr val="0D0D0D"/>
                </a:solidFill>
              </a:rPr>
              <a:t>Feature engineering was widely used to manually construct features for training machine learning algorithms in visual tasks, although it had limitations in handling complex data.</a:t>
            </a:r>
          </a:p>
          <a:p>
            <a:pPr algn="just"/>
            <a:r>
              <a:rPr lang="en-US" sz="2200" dirty="0">
                <a:solidFill>
                  <a:srgbClr val="0D0D0D"/>
                </a:solidFill>
              </a:rPr>
              <a:t>The widely known and most commonly feature extraction methods are: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Harris Corner Detection: Detect corners in an input image.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Scale-Invariant Feature Transform (SIFT): SIFT is used to detect corners, blobs, circles, and so on. It is also used for scaling an image.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Speeded-up Robust Features (SURF): SURF algorithm is simply an upgraded version of SIFT.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Histogram of Oriented Gradients (</a:t>
            </a:r>
            <a:r>
              <a:rPr lang="en-US" sz="2000" dirty="0" err="1">
                <a:solidFill>
                  <a:srgbClr val="0D0D0D"/>
                </a:solidFill>
              </a:rPr>
              <a:t>HoG</a:t>
            </a:r>
            <a:r>
              <a:rPr lang="en-US" sz="2000" dirty="0">
                <a:solidFill>
                  <a:srgbClr val="0D0D0D"/>
                </a:solidFill>
              </a:rPr>
              <a:t>): Count the occurrence of gradient orientation in localized portions of an image.</a:t>
            </a:r>
          </a:p>
        </p:txBody>
      </p:sp>
    </p:spTree>
    <p:extLst>
      <p:ext uri="{BB962C8B-B14F-4D97-AF65-F5344CB8AC3E}">
        <p14:creationId xmlns:p14="http://schemas.microsoft.com/office/powerpoint/2010/main" val="228953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835D2-D7CB-8351-A869-0B687B1B0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3301-3319-30EE-EB41-E0075764D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History of Computer Vision: Transition to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45373-A0C0-65B3-3629-80D95D1A8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b="1" dirty="0">
                <a:solidFill>
                  <a:srgbClr val="0D0D0D"/>
                </a:solidFill>
              </a:rPr>
              <a:t>2012-Breakthrough with </a:t>
            </a:r>
            <a:r>
              <a:rPr lang="en-US" sz="2200" b="1" dirty="0" err="1">
                <a:solidFill>
                  <a:srgbClr val="0D0D0D"/>
                </a:solidFill>
              </a:rPr>
              <a:t>AlexNet</a:t>
            </a:r>
            <a:r>
              <a:rPr lang="en-US" sz="2200" b="1" dirty="0">
                <a:solidFill>
                  <a:srgbClr val="0D0D0D"/>
                </a:solidFill>
              </a:rPr>
              <a:t>: </a:t>
            </a:r>
            <a:r>
              <a:rPr lang="en-US" sz="2200" dirty="0">
                <a:solidFill>
                  <a:srgbClr val="0D0D0D"/>
                </a:solidFill>
              </a:rPr>
              <a:t>The </a:t>
            </a:r>
            <a:r>
              <a:rPr lang="en-US" sz="2200" dirty="0" err="1">
                <a:solidFill>
                  <a:srgbClr val="0D0D0D"/>
                </a:solidFill>
              </a:rPr>
              <a:t>AlexNet</a:t>
            </a:r>
            <a:r>
              <a:rPr lang="en-US" sz="2200" dirty="0">
                <a:solidFill>
                  <a:srgbClr val="0D0D0D"/>
                </a:solidFill>
              </a:rPr>
              <a:t> algorithm achieved a significant breakthrough by winning the ImageNet Large Scale Visual Recognition Challenge, surpassing competitors by 10%. 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This marked the transition from hand-engineered features to deep learning, demonstrating the power of neural networks in computer vision tasks.</a:t>
            </a:r>
          </a:p>
          <a:p>
            <a:pPr lvl="1" algn="just"/>
            <a:endParaRPr lang="en-US" sz="2000" dirty="0">
              <a:solidFill>
                <a:srgbClr val="0D0D0D"/>
              </a:solidFill>
            </a:endParaRPr>
          </a:p>
          <a:p>
            <a:pPr algn="just"/>
            <a:r>
              <a:rPr lang="en-US" sz="2200" b="1" dirty="0">
                <a:solidFill>
                  <a:srgbClr val="0D0D0D"/>
                </a:solidFill>
              </a:rPr>
              <a:t>2012-Present-Rise of Deep Learning: </a:t>
            </a:r>
            <a:r>
              <a:rPr lang="en-US" sz="2200" dirty="0">
                <a:solidFill>
                  <a:srgbClr val="0D0D0D"/>
                </a:solidFill>
              </a:rPr>
              <a:t>Deep learning, particularly convolutional neural networks (CNNs), has revolutionized computer vision, enabling more efficient, precise, and reliable recognition of objects and patterns. </a:t>
            </a:r>
          </a:p>
          <a:p>
            <a:pPr algn="just"/>
            <a:endParaRPr lang="en-US" sz="2200" dirty="0">
              <a:solidFill>
                <a:srgbClr val="0D0D0D"/>
              </a:solidFill>
            </a:endParaRPr>
          </a:p>
          <a:p>
            <a:pPr algn="just"/>
            <a:r>
              <a:rPr lang="en-US" sz="2200" dirty="0">
                <a:solidFill>
                  <a:srgbClr val="0D0D0D"/>
                </a:solidFill>
              </a:rPr>
              <a:t>With the continuous development of deep learning networks, computer vision approaches are reaching human-level performance and beyond.</a:t>
            </a:r>
          </a:p>
        </p:txBody>
      </p:sp>
    </p:spTree>
    <p:extLst>
      <p:ext uri="{BB962C8B-B14F-4D97-AF65-F5344CB8AC3E}">
        <p14:creationId xmlns:p14="http://schemas.microsoft.com/office/powerpoint/2010/main" val="2068512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D0260-854B-D135-C257-5A05C6D40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34DA-B603-553C-1F03-82B8C4EA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Promise of Deep Learning for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6B85A-6DA8-9CD2-7B66-0D7F2DB50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200" dirty="0">
                <a:solidFill>
                  <a:srgbClr val="0D0D0D"/>
                </a:solidFill>
              </a:rPr>
              <a:t>Automatic Feature Extraction </a:t>
            </a:r>
          </a:p>
          <a:p>
            <a:pPr lvl="1"/>
            <a:r>
              <a:rPr lang="en-US" sz="2000" dirty="0">
                <a:solidFill>
                  <a:srgbClr val="0D0D0D"/>
                </a:solidFill>
              </a:rPr>
              <a:t>Features can be automatically learned and extracted from raw image data.</a:t>
            </a:r>
          </a:p>
          <a:p>
            <a:pPr algn="l"/>
            <a:r>
              <a:rPr lang="en-US" sz="2200" dirty="0">
                <a:solidFill>
                  <a:srgbClr val="0D0D0D"/>
                </a:solidFill>
              </a:rPr>
              <a:t>Model Reuse</a:t>
            </a:r>
          </a:p>
          <a:p>
            <a:pPr lvl="1"/>
            <a:r>
              <a:rPr lang="en-US" sz="2000" dirty="0">
                <a:solidFill>
                  <a:srgbClr val="0D0D0D"/>
                </a:solidFill>
              </a:rPr>
              <a:t>Learned features can be reused across tasks.</a:t>
            </a:r>
          </a:p>
          <a:p>
            <a:pPr algn="l"/>
            <a:r>
              <a:rPr lang="en-US" sz="2200" dirty="0">
                <a:solidFill>
                  <a:srgbClr val="0D0D0D"/>
                </a:solidFill>
              </a:rPr>
              <a:t>Superior Performance</a:t>
            </a:r>
          </a:p>
          <a:p>
            <a:pPr lvl="1"/>
            <a:r>
              <a:rPr lang="en-US" sz="2000" dirty="0">
                <a:solidFill>
                  <a:srgbClr val="0D0D0D"/>
                </a:solidFill>
              </a:rPr>
              <a:t>Techniques demonstrate better skill on challenging tasks.</a:t>
            </a:r>
          </a:p>
          <a:p>
            <a:pPr algn="l"/>
            <a:r>
              <a:rPr lang="en-US" sz="2200" dirty="0">
                <a:solidFill>
                  <a:srgbClr val="0D0D0D"/>
                </a:solidFill>
              </a:rPr>
              <a:t>General Method</a:t>
            </a:r>
          </a:p>
          <a:p>
            <a:pPr lvl="1"/>
            <a:r>
              <a:rPr lang="en-US" sz="2000" dirty="0">
                <a:solidFill>
                  <a:srgbClr val="0D0D0D"/>
                </a:solidFill>
              </a:rPr>
              <a:t>A single general method can be used on a range of related tasks.</a:t>
            </a:r>
          </a:p>
        </p:txBody>
      </p:sp>
    </p:spTree>
    <p:extLst>
      <p:ext uri="{BB962C8B-B14F-4D97-AF65-F5344CB8AC3E}">
        <p14:creationId xmlns:p14="http://schemas.microsoft.com/office/powerpoint/2010/main" val="2345289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75C1-1794-5405-0B6E-95251736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Outline: Part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826C2-6788-3302-BDA3-FBF3E2E0B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 to Computer Vision</a:t>
            </a:r>
          </a:p>
          <a:p>
            <a:pPr lvl="1"/>
            <a:r>
              <a:rPr lang="en-US" sz="2200" dirty="0"/>
              <a:t>Overview of computer vision as a field of AI</a:t>
            </a:r>
          </a:p>
          <a:p>
            <a:pPr lvl="1"/>
            <a:r>
              <a:rPr lang="en-US" sz="2200" dirty="0"/>
              <a:t>Importance of computer vision in interpreting and analyzing visual data</a:t>
            </a:r>
          </a:p>
          <a:p>
            <a:pPr lvl="1"/>
            <a:r>
              <a:rPr lang="en-US" sz="2200" dirty="0"/>
              <a:t>Challenge of computer vision</a:t>
            </a:r>
          </a:p>
          <a:p>
            <a:pPr lvl="1"/>
            <a:r>
              <a:rPr lang="en-US" sz="2200" dirty="0"/>
              <a:t>History of computer vision</a:t>
            </a:r>
          </a:p>
          <a:p>
            <a:r>
              <a:rPr lang="en-US" sz="2400" dirty="0"/>
              <a:t>Tasks in Computer Vision using Deep Learning</a:t>
            </a:r>
          </a:p>
          <a:p>
            <a:pPr lvl="1"/>
            <a:r>
              <a:rPr lang="en-US" sz="2000" dirty="0"/>
              <a:t>Image classification</a:t>
            </a:r>
          </a:p>
          <a:p>
            <a:pPr lvl="1"/>
            <a:r>
              <a:rPr lang="en-US" sz="2000" dirty="0"/>
              <a:t>Object localization</a:t>
            </a:r>
          </a:p>
          <a:p>
            <a:pPr lvl="1"/>
            <a:r>
              <a:rPr lang="en-US" sz="2000" dirty="0"/>
              <a:t>Segmentation</a:t>
            </a:r>
          </a:p>
          <a:p>
            <a:pPr lvl="1"/>
            <a:r>
              <a:rPr lang="en-US" sz="2000" dirty="0"/>
              <a:t>Other applications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312570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1CCE8-4E30-B167-8FD8-471CD78F1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1A341-E173-7BC7-11F5-FA2791CF2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71E66-A7DB-6157-B0B5-8E63BE0A6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 dirty="0">
                <a:solidFill>
                  <a:srgbClr val="0D0D0D"/>
                </a:solidFill>
              </a:rPr>
              <a:t>Classification: </a:t>
            </a:r>
            <a:r>
              <a:rPr lang="en-US" sz="2200" dirty="0">
                <a:solidFill>
                  <a:srgbClr val="0D0D0D"/>
                </a:solidFill>
              </a:rPr>
              <a:t>Image classification involves assigning a label to an entire image.</a:t>
            </a:r>
          </a:p>
          <a:p>
            <a:r>
              <a:rPr lang="en-US" sz="2200" dirty="0">
                <a:solidFill>
                  <a:srgbClr val="0D0D0D"/>
                </a:solidFill>
              </a:rPr>
              <a:t>Types of image classification include: </a:t>
            </a:r>
          </a:p>
          <a:p>
            <a:pPr lvl="1"/>
            <a:r>
              <a:rPr lang="en-US" sz="1800" dirty="0">
                <a:solidFill>
                  <a:srgbClr val="0D0D0D"/>
                </a:solidFill>
              </a:rPr>
              <a:t>Binary classification: classifying the input image into two mutually exclusive categories.</a:t>
            </a:r>
          </a:p>
          <a:p>
            <a:pPr lvl="1"/>
            <a:r>
              <a:rPr lang="en-US" sz="1800" dirty="0">
                <a:solidFill>
                  <a:srgbClr val="0D0D0D"/>
                </a:solidFill>
              </a:rPr>
              <a:t>Multiclass classification: classifying the input image into more than two classes or categories.</a:t>
            </a:r>
          </a:p>
          <a:p>
            <a:pPr lvl="1"/>
            <a:r>
              <a:rPr lang="en-US" sz="1800" dirty="0">
                <a:solidFill>
                  <a:srgbClr val="0D0D0D"/>
                </a:solidFill>
              </a:rPr>
              <a:t>Multi-label classification: each input image may be associated with multiple labels simultaneously.</a:t>
            </a:r>
            <a:endParaRPr lang="en-US" sz="1800" b="0" i="0" u="none" strike="noStrike" baseline="0" dirty="0">
              <a:latin typeface="CMBX12"/>
            </a:endParaRPr>
          </a:p>
          <a:p>
            <a:pPr marL="0" indent="0" algn="l">
              <a:buNone/>
            </a:pPr>
            <a:endParaRPr lang="en-US" sz="1800" dirty="0">
              <a:latin typeface="CMBX12"/>
            </a:endParaRPr>
          </a:p>
        </p:txBody>
      </p:sp>
      <p:pic>
        <p:nvPicPr>
          <p:cNvPr id="8210" name="Picture 18" descr="Multilabel Image Classification Using Deep Learning - MATLAB &amp; Simulink">
            <a:extLst>
              <a:ext uri="{FF2B5EF4-FFF2-40B4-BE49-F238E27FC236}">
                <a16:creationId xmlns:a16="http://schemas.microsoft.com/office/drawing/2014/main" id="{5BF4152B-F0EA-2847-50E1-C476E1ED5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692" y="3865162"/>
            <a:ext cx="8440615" cy="291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390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E21F6-F26B-BF35-5052-B9250D90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051E6-4A75-9ADD-57C4-07983A52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927B3-6005-2B67-E9B3-D9690B67D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>
                <a:solidFill>
                  <a:srgbClr val="0D0D0D"/>
                </a:solidFill>
              </a:rPr>
              <a:t>For image classification, some common evaluation metrics are: 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accuracy, 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precision, 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recall, and 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confusion matrix. </a:t>
            </a: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70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BDF36-80EB-CF0A-5139-655BEB5F2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09981-EB21-E4BC-6580-10A90AD1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9202E-70E1-FC5A-496F-64A8A84FFB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/>
                <a:r>
                  <a:rPr lang="en-US" sz="2200" b="1" dirty="0">
                    <a:solidFill>
                      <a:srgbClr val="0D0D0D"/>
                    </a:solidFill>
                  </a:rPr>
                  <a:t>Accuracy</a:t>
                </a:r>
                <a:r>
                  <a:rPr lang="en-US" sz="2200" dirty="0">
                    <a:solidFill>
                      <a:srgbClr val="0D0D0D"/>
                    </a:solidFill>
                  </a:rPr>
                  <a:t> </a:t>
                </a:r>
                <a:r>
                  <a:rPr lang="en-US" sz="2200" dirty="0"/>
                  <a:t>measures the overall performance of a model in correctly predicting the classes of images.</a:t>
                </a:r>
                <a:endParaRPr lang="en-US" sz="2200" b="0" i="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0" i="0" smtClean="0"/>
                        <m:t>A</m:t>
                      </m:r>
                      <m:r>
                        <m:rPr>
                          <m:nor/>
                        </m:rPr>
                        <a:rPr lang="en-US" sz="1800" smtClean="0"/>
                        <m:t>ccuracy</m:t>
                      </m:r>
                      <m:r>
                        <m:rPr>
                          <m:nor/>
                        </m:rPr>
                        <a:rPr lang="en-US" sz="1800" smtClean="0"/>
                        <m:t>=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800"/>
                            <m:t>Number</m:t>
                          </m:r>
                          <m:r>
                            <m:rPr>
                              <m:nor/>
                            </m:rPr>
                            <a:rPr lang="en-US" sz="1800"/>
                            <m:t> </m:t>
                          </m:r>
                          <m:r>
                            <m:rPr>
                              <m:nor/>
                            </m:rPr>
                            <a:rPr lang="en-US" sz="1800"/>
                            <m:t>of</m:t>
                          </m:r>
                          <m:r>
                            <m:rPr>
                              <m:nor/>
                            </m:rPr>
                            <a:rPr lang="en-US" sz="1800"/>
                            <m:t> </m:t>
                          </m:r>
                          <m:r>
                            <m:rPr>
                              <m:nor/>
                            </m:rPr>
                            <a:rPr lang="en-US" sz="1800"/>
                            <m:t>Correct</m:t>
                          </m:r>
                          <m:r>
                            <m:rPr>
                              <m:nor/>
                            </m:rPr>
                            <a:rPr lang="en-US" sz="1800"/>
                            <m:t> </m:t>
                          </m:r>
                          <m:r>
                            <m:rPr>
                              <m:nor/>
                            </m:rPr>
                            <a:rPr lang="en-US" sz="1800"/>
                            <m:t>Predictions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800"/>
                            <m:t>Total</m:t>
                          </m:r>
                          <m:r>
                            <m:rPr>
                              <m:nor/>
                            </m:rPr>
                            <a:rPr lang="en-US" sz="1800"/>
                            <m:t> </m:t>
                          </m:r>
                          <m:r>
                            <m:rPr>
                              <m:nor/>
                            </m:rPr>
                            <a:rPr lang="en-US" sz="1800"/>
                            <m:t>Number</m:t>
                          </m:r>
                          <m:r>
                            <m:rPr>
                              <m:nor/>
                            </m:rPr>
                            <a:rPr lang="en-US" sz="1800"/>
                            <m:t> </m:t>
                          </m:r>
                          <m:r>
                            <m:rPr>
                              <m:nor/>
                            </m:rPr>
                            <a:rPr lang="en-US" sz="1800"/>
                            <m:t>of</m:t>
                          </m:r>
                          <m:r>
                            <m:rPr>
                              <m:nor/>
                            </m:rPr>
                            <a:rPr lang="en-US" sz="1800"/>
                            <m:t> </m:t>
                          </m:r>
                          <m:r>
                            <m:rPr>
                              <m:nor/>
                            </m:rPr>
                            <a:rPr lang="en-US" sz="1800"/>
                            <m:t>Predictions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1800"/>
                        <m:t>100</m:t>
                      </m:r>
                    </m:oMath>
                  </m:oMathPara>
                </a14:m>
                <a:endParaRPr lang="en-US" sz="1800" dirty="0"/>
              </a:p>
              <a:p>
                <a:pPr algn="just"/>
                <a:r>
                  <a:rPr lang="en-US" sz="2200" dirty="0"/>
                  <a:t>The higher the accuracy, the better.</a:t>
                </a:r>
              </a:p>
              <a:p>
                <a:pPr algn="l"/>
                <a:r>
                  <a:rPr lang="en-US" sz="2200" b="1" i="0" dirty="0">
                    <a:solidFill>
                      <a:srgbClr val="1A1B1F"/>
                    </a:solidFill>
                    <a:effectLst/>
                  </a:rPr>
                  <a:t>Correct predictions </a:t>
                </a:r>
                <a:r>
                  <a:rPr lang="en-US" sz="2200" b="0" i="0" dirty="0">
                    <a:solidFill>
                      <a:srgbClr val="1A1B1F"/>
                    </a:solidFill>
                    <a:effectLst/>
                  </a:rPr>
                  <a:t>include so-called true positives and true negatives.</a:t>
                </a:r>
              </a:p>
              <a:p>
                <a:pPr lvl="1"/>
                <a:r>
                  <a:rPr lang="en-US" sz="2000" b="1" i="0" dirty="0">
                    <a:solidFill>
                      <a:srgbClr val="1A1B1F"/>
                    </a:solidFill>
                    <a:effectLst/>
                  </a:rPr>
                  <a:t>True positive (TP): </a:t>
                </a:r>
                <a:r>
                  <a:rPr lang="en-US" sz="2000" b="0" i="0" dirty="0">
                    <a:solidFill>
                      <a:srgbClr val="1A1B1F"/>
                    </a:solidFill>
                    <a:effectLst/>
                  </a:rPr>
                  <a:t>An email that is actually spam and is correctly classified by the model as spam.</a:t>
                </a:r>
              </a:p>
              <a:p>
                <a:pPr lvl="1"/>
                <a:r>
                  <a:rPr lang="en-US" sz="2000" b="1" i="0" dirty="0">
                    <a:solidFill>
                      <a:srgbClr val="1A1B1F"/>
                    </a:solidFill>
                    <a:effectLst/>
                  </a:rPr>
                  <a:t>True negative (TN):</a:t>
                </a:r>
                <a:r>
                  <a:rPr lang="en-US" sz="2000" b="0" i="0" dirty="0">
                    <a:solidFill>
                      <a:srgbClr val="1A1B1F"/>
                    </a:solidFill>
                    <a:effectLst/>
                  </a:rPr>
                  <a:t> An email that is actually not spam and is correctly classified by the model as not spam.</a:t>
                </a:r>
              </a:p>
              <a:p>
                <a:r>
                  <a:rPr lang="en-US" sz="2200" b="1" i="0" dirty="0">
                    <a:solidFill>
                      <a:srgbClr val="1A1B1F"/>
                    </a:solidFill>
                    <a:effectLst/>
                  </a:rPr>
                  <a:t>Model errors </a:t>
                </a:r>
                <a:r>
                  <a:rPr lang="en-US" sz="2200" b="0" i="0" dirty="0">
                    <a:solidFill>
                      <a:srgbClr val="1A1B1F"/>
                    </a:solidFill>
                    <a:effectLst/>
                  </a:rPr>
                  <a:t>include so-called false positives and false negatives. </a:t>
                </a:r>
              </a:p>
              <a:p>
                <a:pPr lvl="1"/>
                <a:r>
                  <a:rPr lang="en-US" sz="2000" b="1" i="0" dirty="0">
                    <a:solidFill>
                      <a:srgbClr val="1A1B1F"/>
                    </a:solidFill>
                    <a:effectLst/>
                  </a:rPr>
                  <a:t>False Positive (FP): </a:t>
                </a:r>
                <a:r>
                  <a:rPr lang="en-US" sz="2000" b="0" i="0" dirty="0">
                    <a:solidFill>
                      <a:srgbClr val="1A1B1F"/>
                    </a:solidFill>
                    <a:effectLst/>
                  </a:rPr>
                  <a:t>An email that is actually not spam but is incorrectly classified by the model as spam (a "false alarm"). </a:t>
                </a:r>
              </a:p>
              <a:p>
                <a:pPr lvl="1"/>
                <a:r>
                  <a:rPr lang="en-US" sz="2000" b="1" i="0" dirty="0">
                    <a:solidFill>
                      <a:srgbClr val="1A1B1F"/>
                    </a:solidFill>
                    <a:effectLst/>
                  </a:rPr>
                  <a:t>False Negative (FN): </a:t>
                </a:r>
                <a:r>
                  <a:rPr lang="en-US" sz="2000" b="0" i="0" dirty="0">
                    <a:solidFill>
                      <a:srgbClr val="1A1B1F"/>
                    </a:solidFill>
                    <a:effectLst/>
                  </a:rPr>
                  <a:t>An email that is actually spam but is incorrectly classified by the model as not spam (a "missed spam").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9202E-70E1-FC5A-496F-64A8A84FFB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681" r="-696" b="-14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0080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3269D-5770-6C19-34A3-07790B008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0E5F-1F25-1015-17E1-9B6950576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6B9438-B672-D24C-9238-D776B6819A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sz="2200" dirty="0">
                    <a:solidFill>
                      <a:srgbClr val="0D0D0D"/>
                    </a:solidFill>
                  </a:rPr>
                  <a:t>Precision is a metric used to evaluate the quality of positive predictions made by a model.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algn="just"/>
                <a:endParaRPr lang="en-US" sz="2200" dirty="0"/>
              </a:p>
              <a:p>
                <a:pPr algn="just"/>
                <a:r>
                  <a:rPr lang="en-US" sz="2200" dirty="0"/>
                  <a:t>Precision would represent the percentage of correctly classified positive instances out of all instances predicted as belonging to that class.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6B9438-B672-D24C-9238-D776B6819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 t="-168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251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EAA39-CE36-6733-2310-5F839110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81D73-344E-81E1-2DEC-CBCA7141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9D76F7-7BF2-7CBF-2DA1-D9D792230C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sz="2200" dirty="0">
                    <a:solidFill>
                      <a:srgbClr val="0D0D0D"/>
                    </a:solidFill>
                  </a:rPr>
                  <a:t>Recall is a metric used to evaluate the ability of a model to correctly identify positive instances out of all actual positive instances in the dataset.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𝑁𝑒𝑔𝑎𝑡𝑖𝑣𝑒𝑠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algn="just"/>
                <a:endParaRPr lang="en-US" sz="2200" dirty="0"/>
              </a:p>
              <a:p>
                <a:pPr algn="just"/>
                <a:r>
                  <a:rPr lang="en-US" sz="2200" dirty="0"/>
                  <a:t>Recall represents the percentage of correctly classified positive instances out of all instances that actually belong to that class.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9D76F7-7BF2-7CBF-2DA1-D9D792230C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68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703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68838-8030-13C8-9164-911BE4950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B74F-93BA-75AA-D5E6-DB06681C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03D49-48AB-642F-86A0-689154C96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dirty="0"/>
              <a:t>Using the confusion matrix, we can visualize all 4 different outcomes (TP, TN, FP, and FN) in a single table.</a:t>
            </a:r>
          </a:p>
          <a:p>
            <a:pPr algn="just"/>
            <a:endParaRPr lang="en-US" sz="2200" dirty="0"/>
          </a:p>
          <a:p>
            <a:pPr algn="just"/>
            <a:endParaRPr lang="en-US" sz="2200" dirty="0"/>
          </a:p>
          <a:p>
            <a:pPr algn="just"/>
            <a:endParaRPr lang="en-US" sz="2200" dirty="0"/>
          </a:p>
          <a:p>
            <a:pPr marL="0" indent="0" algn="just">
              <a:buNone/>
            </a:pPr>
            <a:endParaRPr lang="en-US" sz="2200" dirty="0"/>
          </a:p>
          <a:p>
            <a:pPr algn="just"/>
            <a:endParaRPr lang="en-US" sz="2200" dirty="0"/>
          </a:p>
          <a:p>
            <a:pPr algn="just"/>
            <a:r>
              <a:rPr lang="en-US" sz="2200" dirty="0"/>
              <a:t>It presents a summary of the predictions made by the model compared to the actual ground truth across different classes.</a:t>
            </a:r>
          </a:p>
        </p:txBody>
      </p:sp>
      <p:pic>
        <p:nvPicPr>
          <p:cNvPr id="2050" name="Picture 2" descr="Confusion matrix example">
            <a:extLst>
              <a:ext uri="{FF2B5EF4-FFF2-40B4-BE49-F238E27FC236}">
                <a16:creationId xmlns:a16="http://schemas.microsoft.com/office/drawing/2014/main" id="{BC8EC51E-AB05-082B-A284-D5BB1749E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1" t="5863" r="13705" b="10648"/>
          <a:stretch/>
        </p:blipFill>
        <p:spPr bwMode="auto">
          <a:xfrm>
            <a:off x="3971959" y="2341607"/>
            <a:ext cx="3644691" cy="217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956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85B8E-1696-DBC1-A3F7-88640B6D8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3 class classification">
            <a:extLst>
              <a:ext uri="{FF2B5EF4-FFF2-40B4-BE49-F238E27FC236}">
                <a16:creationId xmlns:a16="http://schemas.microsoft.com/office/drawing/2014/main" id="{4FB1D6D8-3A6B-ACDE-28B2-3D824088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898" y="3377070"/>
            <a:ext cx="4368102" cy="290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8CCF5F-8E35-4B96-FAE5-8FECF659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C5AD3-A39B-5396-C5CB-7C80D8578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dirty="0"/>
              <a:t>In the multi-class classification problem, we cannot get TP, TN, FP, and FN values directly as in the binary classification problem. </a:t>
            </a:r>
          </a:p>
          <a:p>
            <a:pPr algn="just"/>
            <a:r>
              <a:rPr lang="en-US" sz="2200" dirty="0"/>
              <a:t>We need to calculate for each class.</a:t>
            </a:r>
          </a:p>
          <a:p>
            <a:pPr algn="just"/>
            <a:r>
              <a:rPr lang="en-US" sz="2200" dirty="0"/>
              <a:t>Let us calculate the TP, TN, FP, and FN values for the class </a:t>
            </a:r>
            <a:r>
              <a:rPr lang="en-US" sz="2200" dirty="0" err="1"/>
              <a:t>Setosa</a:t>
            </a:r>
            <a:r>
              <a:rPr lang="en-US" sz="2200" dirty="0"/>
              <a:t>:</a:t>
            </a:r>
          </a:p>
          <a:p>
            <a:pPr algn="just"/>
            <a:endParaRPr lang="en-US" sz="2200" dirty="0"/>
          </a:p>
          <a:p>
            <a:pPr algn="just"/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BB095A-043E-66B8-F9D6-D1F996238E73}"/>
              </a:ext>
            </a:extLst>
          </p:cNvPr>
          <p:cNvSpPr txBox="1"/>
          <p:nvPr/>
        </p:nvSpPr>
        <p:spPr>
          <a:xfrm>
            <a:off x="1067638" y="3429000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83838"/>
                </a:solidFill>
                <a:effectLst/>
                <a:latin typeface="Inter"/>
              </a:rPr>
              <a:t>TP</a:t>
            </a:r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: The actual value and predicted value should be the same. So concerning </a:t>
            </a:r>
            <a:r>
              <a:rPr lang="en-US" b="0" i="0" dirty="0" err="1">
                <a:solidFill>
                  <a:srgbClr val="383838"/>
                </a:solidFill>
                <a:effectLst/>
                <a:latin typeface="Inter"/>
              </a:rPr>
              <a:t>Setosa</a:t>
            </a:r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 class, the value of cell 1 is the TP value.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0FEC8-B1F6-C2EE-578C-EDCEFDC502D4}"/>
              </a:ext>
            </a:extLst>
          </p:cNvPr>
          <p:cNvSpPr txBox="1"/>
          <p:nvPr/>
        </p:nvSpPr>
        <p:spPr>
          <a:xfrm>
            <a:off x="1067638" y="4075331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83838"/>
                </a:solidFill>
                <a:effectLst/>
                <a:latin typeface="Inter"/>
              </a:rPr>
              <a:t>FN</a:t>
            </a:r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: The sum of values of corresponding rows except for the TP value. FN = (cell 2 + cell3)= (0 + 0)=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C9AA8-CE86-7988-C9B7-317CD41B1C9F}"/>
              </a:ext>
            </a:extLst>
          </p:cNvPr>
          <p:cNvSpPr txBox="1"/>
          <p:nvPr/>
        </p:nvSpPr>
        <p:spPr>
          <a:xfrm>
            <a:off x="1067638" y="4740695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83838"/>
                </a:solidFill>
                <a:effectLst/>
                <a:latin typeface="Inter"/>
              </a:rPr>
              <a:t>FP: </a:t>
            </a:r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The sum of values of the corresponding column except for the TP value. FP = (cell 4 + cell 7)= (0 + 0)=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A14919-6E35-3293-6FD4-E8F6A4DBB7C9}"/>
              </a:ext>
            </a:extLst>
          </p:cNvPr>
          <p:cNvSpPr txBox="1"/>
          <p:nvPr/>
        </p:nvSpPr>
        <p:spPr>
          <a:xfrm>
            <a:off x="1067638" y="5387026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83838"/>
                </a:solidFill>
                <a:effectLst/>
                <a:latin typeface="Inter"/>
              </a:rPr>
              <a:t>TN: </a:t>
            </a:r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The sum of values of all columns and rows except the values of that class that we are calculating the values for.</a:t>
            </a:r>
          </a:p>
          <a:p>
            <a:pPr algn="l"/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TN = (cell 5 + cell 6 + cell 8 + cell 9) = 17 + 1 +0 + 11= 29</a:t>
            </a:r>
          </a:p>
        </p:txBody>
      </p:sp>
    </p:spTree>
    <p:extLst>
      <p:ext uri="{BB962C8B-B14F-4D97-AF65-F5344CB8AC3E}">
        <p14:creationId xmlns:p14="http://schemas.microsoft.com/office/powerpoint/2010/main" val="1341117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01520-8FA8-8559-5E7D-28851CA3B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3 class classification">
            <a:extLst>
              <a:ext uri="{FF2B5EF4-FFF2-40B4-BE49-F238E27FC236}">
                <a16:creationId xmlns:a16="http://schemas.microsoft.com/office/drawing/2014/main" id="{BB1EB5EB-7F0C-D68B-2519-4931FF37B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898" y="3372665"/>
            <a:ext cx="4368102" cy="290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08B53D-F84B-95F0-7D68-9D07646E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316D8-1F9D-C64D-6268-5E644E460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dirty="0"/>
              <a:t>In the multi-class classification problem, we cannot get TP, TN, FP, and FN values directly as in the binary classification problem. </a:t>
            </a:r>
          </a:p>
          <a:p>
            <a:pPr algn="just"/>
            <a:r>
              <a:rPr lang="en-US" sz="2200" dirty="0"/>
              <a:t>We need to calculate for each class.</a:t>
            </a:r>
          </a:p>
          <a:p>
            <a:pPr algn="just"/>
            <a:r>
              <a:rPr lang="en-US" sz="2200" dirty="0"/>
              <a:t>Let us calculate the TP, TN, FP, and FN values for the class Versicolor:</a:t>
            </a:r>
          </a:p>
          <a:p>
            <a:pPr algn="just"/>
            <a:endParaRPr lang="en-US" sz="2200" dirty="0"/>
          </a:p>
          <a:p>
            <a:pPr algn="just"/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585E33-358F-10C2-BD27-FFC314E8146F}"/>
              </a:ext>
            </a:extLst>
          </p:cNvPr>
          <p:cNvSpPr txBox="1"/>
          <p:nvPr/>
        </p:nvSpPr>
        <p:spPr>
          <a:xfrm>
            <a:off x="1077686" y="3429000"/>
            <a:ext cx="60943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TP: 17 (cell 5)</a:t>
            </a:r>
          </a:p>
          <a:p>
            <a:pPr algn="l"/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FN : 0 + 1 = 1 (cell 4 +cell 6)</a:t>
            </a:r>
          </a:p>
          <a:p>
            <a:pPr algn="l"/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FP : 0 + 0 = 0 (cell 2 + cell 8)</a:t>
            </a:r>
          </a:p>
          <a:p>
            <a:pPr algn="l"/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TN : 16 +0 +0 + 11 =27 (cell 1 + cell 3 + cell 7 + cell 9).</a:t>
            </a:r>
          </a:p>
        </p:txBody>
      </p:sp>
    </p:spTree>
    <p:extLst>
      <p:ext uri="{BB962C8B-B14F-4D97-AF65-F5344CB8AC3E}">
        <p14:creationId xmlns:p14="http://schemas.microsoft.com/office/powerpoint/2010/main" val="1456810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3B2B9-12FD-2464-D540-321CE45DF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CC1EE-68C3-029D-5BCD-3F72A98F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Image Classification: Face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3219A-459A-D2B9-2AC6-DD7F832DD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US" sz="1800" b="0" i="0" u="none" strike="noStrike" baseline="0" dirty="0">
              <a:latin typeface="CMBX12"/>
            </a:endParaRPr>
          </a:p>
          <a:p>
            <a:pPr marL="0" indent="0" algn="l">
              <a:buNone/>
            </a:pPr>
            <a:endParaRPr lang="en-US" sz="1800" dirty="0">
              <a:latin typeface="CMBX12"/>
            </a:endParaRPr>
          </a:p>
        </p:txBody>
      </p:sp>
      <p:pic>
        <p:nvPicPr>
          <p:cNvPr id="8200" name="Picture 8" descr="All US Presidents in Order - Pictures and Names | Memozor">
            <a:extLst>
              <a:ext uri="{FF2B5EF4-FFF2-40B4-BE49-F238E27FC236}">
                <a16:creationId xmlns:a16="http://schemas.microsoft.com/office/drawing/2014/main" id="{87851123-8E91-5B25-F663-0514E2CD9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" t="18022" r="6642" b="5324"/>
          <a:stretch/>
        </p:blipFill>
        <p:spPr bwMode="auto">
          <a:xfrm>
            <a:off x="283587" y="1696555"/>
            <a:ext cx="2740408" cy="342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D96776-6C07-74B0-C852-80E42C786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526" y="2134654"/>
            <a:ext cx="8135887" cy="25886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D89EA4-E52F-A683-014E-C8D00A5865E1}"/>
              </a:ext>
            </a:extLst>
          </p:cNvPr>
          <p:cNvSpPr txBox="1"/>
          <p:nvPr/>
        </p:nvSpPr>
        <p:spPr>
          <a:xfrm>
            <a:off x="4114289" y="4852416"/>
            <a:ext cx="7452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242424"/>
                </a:solidFill>
                <a:effectLst/>
                <a:latin typeface="source-serif-pro"/>
              </a:rPr>
              <a:t>DeepFace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: Closing the Gap to Human-Level Performance in Face Verification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(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DeepFace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), by Facebook AI Research, and Tel Aviv University, 2014, CVPR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44521-86AF-CC00-32D2-1B6C6A243A1A}"/>
              </a:ext>
            </a:extLst>
          </p:cNvPr>
          <p:cNvSpPr txBox="1"/>
          <p:nvPr/>
        </p:nvSpPr>
        <p:spPr>
          <a:xfrm>
            <a:off x="179425" y="5118228"/>
            <a:ext cx="44743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Well-known Face Datasets: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Social Face Classification (SFC)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Labeled Faces in the Wild database (LFW)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YouTube Faces (YTF)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MS-Celeb-1M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MegaFace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18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F9FD1-F8E1-FBEF-E687-578032117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D0EB92-907A-1F6D-4139-A136EA0BD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99"/>
          <a:stretch/>
        </p:blipFill>
        <p:spPr>
          <a:xfrm>
            <a:off x="2028056" y="2808548"/>
            <a:ext cx="8135887" cy="1926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70BC0-75FB-0AF0-7615-FA409A54F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DeepFace</a:t>
            </a:r>
            <a:r>
              <a:rPr lang="en-US" b="1" dirty="0"/>
              <a:t>: 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Closing the Gap to Human-Level Performance in Face Verification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28C1C-AF91-9133-CBB0-D98107310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rgbClr val="0D0D0D"/>
                </a:solidFill>
              </a:rPr>
              <a:t>Face image is under 2D and 3D face alignments.</a:t>
            </a:r>
          </a:p>
          <a:p>
            <a:r>
              <a:rPr lang="en-US" sz="2200" dirty="0">
                <a:solidFill>
                  <a:srgbClr val="0D0D0D"/>
                </a:solidFill>
              </a:rPr>
              <a:t>The aligned face is input to </a:t>
            </a:r>
            <a:r>
              <a:rPr lang="en-US" sz="2200" dirty="0" err="1">
                <a:solidFill>
                  <a:srgbClr val="0D0D0D"/>
                </a:solidFill>
              </a:rPr>
              <a:t>DeepFace</a:t>
            </a:r>
            <a:r>
              <a:rPr lang="en-US" sz="2200" dirty="0">
                <a:solidFill>
                  <a:srgbClr val="0D0D0D"/>
                </a:solidFill>
              </a:rPr>
              <a:t> network for face verification.</a:t>
            </a:r>
          </a:p>
          <a:p>
            <a:r>
              <a:rPr lang="en-US" sz="2200" b="1" dirty="0">
                <a:solidFill>
                  <a:srgbClr val="0D0D0D"/>
                </a:solidFill>
              </a:rPr>
              <a:t>Network Architecture:</a:t>
            </a: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B9D4C2-9246-0CA9-A85D-5AFB349CBB36}"/>
              </a:ext>
            </a:extLst>
          </p:cNvPr>
          <p:cNvSpPr txBox="1"/>
          <p:nvPr/>
        </p:nvSpPr>
        <p:spPr>
          <a:xfrm>
            <a:off x="2443480" y="4947920"/>
            <a:ext cx="7548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purpose of these three layers is to extract low-level features, like simple edges and texture.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4DEFDF2-0A81-617B-1277-46CC5A7BBDC8}"/>
              </a:ext>
            </a:extLst>
          </p:cNvPr>
          <p:cNvSpPr/>
          <p:nvPr/>
        </p:nvSpPr>
        <p:spPr>
          <a:xfrm rot="16200000">
            <a:off x="5960864" y="3695184"/>
            <a:ext cx="514112" cy="2072640"/>
          </a:xfrm>
          <a:prstGeom prst="leftBrace">
            <a:avLst>
              <a:gd name="adj1" fmla="val 8333"/>
              <a:gd name="adj2" fmla="val 505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76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BE931-4AC7-94C5-8AC1-454E5B8E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4E943-6134-7B1A-D14B-A91DE9E19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/>
              <a:t>Computer vision is a field of Artificial Intelligence (AI) that enables computers and systems to:</a:t>
            </a:r>
          </a:p>
          <a:p>
            <a:pPr lvl="1" algn="just"/>
            <a:r>
              <a:rPr lang="en-US" sz="2000" dirty="0"/>
              <a:t>interpret, understand, and analyze visual data and </a:t>
            </a:r>
          </a:p>
          <a:p>
            <a:pPr lvl="1" algn="just"/>
            <a:r>
              <a:rPr lang="en-US" sz="2000" dirty="0"/>
              <a:t>extract meaningful information from </a:t>
            </a:r>
            <a:r>
              <a:rPr lang="en-US" sz="2000" u="sng" dirty="0">
                <a:solidFill>
                  <a:srgbClr val="FF0000"/>
                </a:solidFill>
              </a:rPr>
              <a:t>digital images</a:t>
            </a:r>
            <a:r>
              <a:rPr lang="en-US" sz="2000" dirty="0"/>
              <a:t>, videos, and other visual inputs.</a:t>
            </a:r>
          </a:p>
          <a:p>
            <a:endParaRPr lang="en-US" sz="22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E3E511-5273-E604-F824-76395C2D9007}"/>
              </a:ext>
            </a:extLst>
          </p:cNvPr>
          <p:cNvGrpSpPr/>
          <p:nvPr/>
        </p:nvGrpSpPr>
        <p:grpSpPr>
          <a:xfrm>
            <a:off x="1524000" y="3429000"/>
            <a:ext cx="9144000" cy="3068635"/>
            <a:chOff x="1524000" y="3108328"/>
            <a:chExt cx="9144000" cy="30686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5ED599-5A14-4823-52A7-31A75113F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284134"/>
              <a:ext cx="9144000" cy="289282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4CF040-366E-EFC4-2354-8B17530263AC}"/>
                </a:ext>
              </a:extLst>
            </p:cNvPr>
            <p:cNvSpPr/>
            <p:nvPr/>
          </p:nvSpPr>
          <p:spPr bwMode="auto">
            <a:xfrm>
              <a:off x="1600200" y="3284134"/>
              <a:ext cx="1981200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BFDD4A-47E3-C7D1-C138-85454C939349}"/>
                </a:ext>
              </a:extLst>
            </p:cNvPr>
            <p:cNvSpPr txBox="1"/>
            <p:nvPr/>
          </p:nvSpPr>
          <p:spPr>
            <a:xfrm>
              <a:off x="1981200" y="3380862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Scene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6052FD-C7C2-D269-C7E7-70A118A2CB0B}"/>
                </a:ext>
              </a:extLst>
            </p:cNvPr>
            <p:cNvSpPr/>
            <p:nvPr/>
          </p:nvSpPr>
          <p:spPr bwMode="auto">
            <a:xfrm>
              <a:off x="3939363" y="3152262"/>
              <a:ext cx="1981200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8FF36E-8E3F-E9E7-D61E-C1EA7437B88B}"/>
                </a:ext>
              </a:extLst>
            </p:cNvPr>
            <p:cNvSpPr txBox="1"/>
            <p:nvPr/>
          </p:nvSpPr>
          <p:spPr>
            <a:xfrm>
              <a:off x="4036128" y="3196196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Sensing Device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6E7A37-0977-70CD-CEB6-70D79F029153}"/>
                </a:ext>
              </a:extLst>
            </p:cNvPr>
            <p:cNvSpPr/>
            <p:nvPr/>
          </p:nvSpPr>
          <p:spPr bwMode="auto">
            <a:xfrm>
              <a:off x="6017328" y="3108328"/>
              <a:ext cx="2544026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C66E0B-E200-F625-EF13-D1F6370DA20F}"/>
                </a:ext>
              </a:extLst>
            </p:cNvPr>
            <p:cNvSpPr txBox="1"/>
            <p:nvPr/>
          </p:nvSpPr>
          <p:spPr>
            <a:xfrm>
              <a:off x="6278526" y="3196196"/>
              <a:ext cx="2121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Interpreting Device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5B7AF9-CA8B-4A95-A92C-8B7D4C8FA10C}"/>
                </a:ext>
              </a:extLst>
            </p:cNvPr>
            <p:cNvSpPr/>
            <p:nvPr/>
          </p:nvSpPr>
          <p:spPr bwMode="auto">
            <a:xfrm>
              <a:off x="8658119" y="3179658"/>
              <a:ext cx="1981200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4B6431-A98D-AF3E-6CD3-2437966BDFD4}"/>
                </a:ext>
              </a:extLst>
            </p:cNvPr>
            <p:cNvSpPr txBox="1"/>
            <p:nvPr/>
          </p:nvSpPr>
          <p:spPr>
            <a:xfrm>
              <a:off x="8879208" y="3343137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Interpretations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6A85410-16C5-24B6-4C0A-F0F2C7DE5C22}"/>
              </a:ext>
            </a:extLst>
          </p:cNvPr>
          <p:cNvSpPr/>
          <p:nvPr/>
        </p:nvSpPr>
        <p:spPr>
          <a:xfrm>
            <a:off x="8879208" y="4391130"/>
            <a:ext cx="2103640" cy="14805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29738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F6E04-5B2D-E42E-C778-EC130582B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DADBBB-AF00-155C-D2A4-2EF89FFF3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99"/>
          <a:stretch/>
        </p:blipFill>
        <p:spPr>
          <a:xfrm>
            <a:off x="2028056" y="2808548"/>
            <a:ext cx="8135887" cy="1926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68CAD5-7284-A65B-7941-95C1B45C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DeepFace</a:t>
            </a:r>
            <a:r>
              <a:rPr lang="en-US" b="1" dirty="0"/>
              <a:t>: 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Closing the Gap to Human-Level Performance in Face Verification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22A16-51E7-FF65-E466-FB6C9743C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rgbClr val="0D0D0D"/>
                </a:solidFill>
              </a:rPr>
              <a:t>Face image is under 2D and 3D face alignments.</a:t>
            </a:r>
          </a:p>
          <a:p>
            <a:r>
              <a:rPr lang="en-US" sz="2200" dirty="0">
                <a:solidFill>
                  <a:srgbClr val="0D0D0D"/>
                </a:solidFill>
              </a:rPr>
              <a:t>The aligned face is input to </a:t>
            </a:r>
            <a:r>
              <a:rPr lang="en-US" sz="2200" dirty="0" err="1">
                <a:solidFill>
                  <a:srgbClr val="0D0D0D"/>
                </a:solidFill>
              </a:rPr>
              <a:t>DeepFace</a:t>
            </a:r>
            <a:r>
              <a:rPr lang="en-US" sz="2200" dirty="0">
                <a:solidFill>
                  <a:srgbClr val="0D0D0D"/>
                </a:solidFill>
              </a:rPr>
              <a:t> network for face verification.</a:t>
            </a:r>
          </a:p>
          <a:p>
            <a:r>
              <a:rPr lang="en-US" sz="2200" b="1" dirty="0">
                <a:solidFill>
                  <a:srgbClr val="0D0D0D"/>
                </a:solidFill>
              </a:rPr>
              <a:t>Network Architecture:</a:t>
            </a: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7F6D72-ED86-D4EA-E33B-9BA2749B1989}"/>
              </a:ext>
            </a:extLst>
          </p:cNvPr>
          <p:cNvSpPr txBox="1"/>
          <p:nvPr/>
        </p:nvSpPr>
        <p:spPr>
          <a:xfrm>
            <a:off x="2443480" y="4947920"/>
            <a:ext cx="7548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purpose of these three layers is to extract low-level features, like simple edges and texture.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19CCC9C-803B-C5D5-2DDF-C99752419733}"/>
              </a:ext>
            </a:extLst>
          </p:cNvPr>
          <p:cNvSpPr/>
          <p:nvPr/>
        </p:nvSpPr>
        <p:spPr>
          <a:xfrm rot="16200000">
            <a:off x="5960864" y="3695184"/>
            <a:ext cx="514112" cy="2072640"/>
          </a:xfrm>
          <a:prstGeom prst="leftBrace">
            <a:avLst>
              <a:gd name="adj1" fmla="val 8333"/>
              <a:gd name="adj2" fmla="val 5057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56E3A8-2D60-CEA3-F049-DD4AE6746A62}"/>
              </a:ext>
            </a:extLst>
          </p:cNvPr>
          <p:cNvSpPr txBox="1"/>
          <p:nvPr/>
        </p:nvSpPr>
        <p:spPr>
          <a:xfrm>
            <a:off x="2443480" y="5615883"/>
            <a:ext cx="7548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D0D0D"/>
                </a:solidFill>
              </a:rPr>
              <a:t>Max-pooling layer: make the output of convolution networks more robust to local translations.</a:t>
            </a:r>
          </a:p>
        </p:txBody>
      </p:sp>
    </p:spTree>
    <p:extLst>
      <p:ext uri="{BB962C8B-B14F-4D97-AF65-F5344CB8AC3E}">
        <p14:creationId xmlns:p14="http://schemas.microsoft.com/office/powerpoint/2010/main" val="2935354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C434D-8CF0-5B50-92B5-CF4124DA9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327DA-0DC5-67C7-6343-3AF401D73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DeepFace</a:t>
            </a:r>
            <a:r>
              <a:rPr lang="en-US" b="1" dirty="0"/>
              <a:t>: 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Closing the Gap to Human-Level Performance in Face Verification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88D10-A47D-DC7C-2334-AFA74CF5E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r>
              <a:rPr lang="en-US" sz="2200" dirty="0">
                <a:solidFill>
                  <a:srgbClr val="0D0D0D"/>
                </a:solidFill>
              </a:rPr>
              <a:t>Why are not there more max-pooling layers?</a:t>
            </a:r>
          </a:p>
          <a:p>
            <a:pPr lvl="1"/>
            <a:r>
              <a:rPr lang="en-US" sz="2000" dirty="0">
                <a:solidFill>
                  <a:srgbClr val="0D0D0D"/>
                </a:solidFill>
              </a:rPr>
              <a:t>several levels of pooling would cause the network to lose information about the precise position of detailed facial structure and micro-textures.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6B341-4CE4-799B-FA97-87C968FB8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99"/>
          <a:stretch/>
        </p:blipFill>
        <p:spPr>
          <a:xfrm>
            <a:off x="2028056" y="1782388"/>
            <a:ext cx="8135887" cy="1926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92AC4-D639-3AEE-A165-CBD0FAD1A008}"/>
              </a:ext>
            </a:extLst>
          </p:cNvPr>
          <p:cNvSpPr txBox="1"/>
          <p:nvPr/>
        </p:nvSpPr>
        <p:spPr>
          <a:xfrm>
            <a:off x="3774440" y="4001294"/>
            <a:ext cx="4866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purpose of these three layers is to extract low-level features, like simple edges and texture.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AF77FAB-5491-6BE7-14A1-B0ACF1DF4F34}"/>
              </a:ext>
            </a:extLst>
          </p:cNvPr>
          <p:cNvSpPr/>
          <p:nvPr/>
        </p:nvSpPr>
        <p:spPr>
          <a:xfrm rot="16200000">
            <a:off x="5950704" y="2763780"/>
            <a:ext cx="514112" cy="2072640"/>
          </a:xfrm>
          <a:prstGeom prst="leftBrace">
            <a:avLst>
              <a:gd name="adj1" fmla="val 8333"/>
              <a:gd name="adj2" fmla="val 5057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47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BDA5F-EA3C-71F0-21BB-0A918CB53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E990E-7337-2147-FC16-B96C6E9FA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DeepFace</a:t>
            </a:r>
            <a:r>
              <a:rPr lang="en-US" b="1" dirty="0"/>
              <a:t>: 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Closing the Gap to Human-Level Performance in Face Verification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C4B37-D036-412A-2CE8-DF8826C88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0D0D0D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D0D0D"/>
                </a:solidFill>
              </a:rPr>
              <a:t>The </a:t>
            </a:r>
            <a:r>
              <a:rPr lang="en-US" sz="2200" b="1" dirty="0">
                <a:solidFill>
                  <a:srgbClr val="0D0D0D"/>
                </a:solidFill>
              </a:rPr>
              <a:t>L</a:t>
            </a:r>
            <a:r>
              <a:rPr lang="en-US" sz="2200" dirty="0">
                <a:solidFill>
                  <a:srgbClr val="0D0D0D"/>
                </a:solidFill>
              </a:rPr>
              <a:t> subsequent layers are locally connected. 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This means that the weights for the convolution operation can vary depending on the location within the feature map.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For example, areas between the eyes and the eyebrows exhibit very different appearance and have much higher discrimination ability compared to areas between the nose and the mouth.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E04A7-4D51-8B18-0C72-097D798E8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99"/>
          <a:stretch/>
        </p:blipFill>
        <p:spPr>
          <a:xfrm>
            <a:off x="2028056" y="1690688"/>
            <a:ext cx="8135887" cy="192601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513360C-6704-443E-A336-09DECFE36DC9}"/>
              </a:ext>
            </a:extLst>
          </p:cNvPr>
          <p:cNvSpPr/>
          <p:nvPr/>
        </p:nvSpPr>
        <p:spPr>
          <a:xfrm>
            <a:off x="7386320" y="3016252"/>
            <a:ext cx="1798320" cy="73538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03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4C038-D02E-A095-9885-770287478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F427-B4C6-949C-4FD6-52AC5266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DeepFace</a:t>
            </a:r>
            <a:r>
              <a:rPr lang="en-US" b="1" dirty="0"/>
              <a:t>: 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Closing the Gap to Human-Level Performance in Face Verification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CC070-76BA-F3E2-2028-BC8A9471B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0D0D0D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D0D0D"/>
                </a:solidFill>
              </a:rPr>
              <a:t>Fully Connected Layers: 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Capture correlations between features from distant parts of face images.</a:t>
            </a:r>
          </a:p>
          <a:p>
            <a:pPr lvl="2" algn="just"/>
            <a:r>
              <a:rPr lang="en-US" sz="1800" dirty="0">
                <a:solidFill>
                  <a:srgbClr val="0D0D0D"/>
                </a:solidFill>
              </a:rPr>
              <a:t>e.g., position and shape of eyes and position and shape of mouth.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The output of the last fully-connected layer is fed to a </a:t>
            </a:r>
            <a:r>
              <a:rPr lang="en-US" sz="2000" dirty="0" err="1">
                <a:solidFill>
                  <a:srgbClr val="0D0D0D"/>
                </a:solidFill>
              </a:rPr>
              <a:t>softmax</a:t>
            </a:r>
            <a:r>
              <a:rPr lang="en-US" sz="2000" dirty="0">
                <a:solidFill>
                  <a:srgbClr val="0D0D0D"/>
                </a:solidFill>
              </a:rPr>
              <a:t> which produces a distribution over the class labels.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6F1AB-2F64-C286-D75E-DD617C34D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99"/>
          <a:stretch/>
        </p:blipFill>
        <p:spPr>
          <a:xfrm>
            <a:off x="2028056" y="1690688"/>
            <a:ext cx="8135887" cy="192601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DDCF0C1-1D2E-F62A-A646-C7ABF469CF20}"/>
              </a:ext>
            </a:extLst>
          </p:cNvPr>
          <p:cNvSpPr/>
          <p:nvPr/>
        </p:nvSpPr>
        <p:spPr>
          <a:xfrm>
            <a:off x="9093200" y="3061307"/>
            <a:ext cx="975360" cy="55539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33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AB13E-FAA6-5A49-B4BC-98158D7C6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B0532-F035-5F55-D96D-D9072CB6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DeepFace</a:t>
            </a:r>
            <a:r>
              <a:rPr lang="en-US" b="1" dirty="0"/>
              <a:t>: 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Closing the Gap to Human-Level Performance in Face Verification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16B26-46D7-B81B-6F0A-D35EDF3B6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endParaRPr lang="en-US" sz="2200" dirty="0">
              <a:solidFill>
                <a:srgbClr val="0D0D0D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0D0D0D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D0D0D"/>
                </a:solidFill>
              </a:rPr>
              <a:t>Activation Function:</a:t>
            </a:r>
          </a:p>
          <a:p>
            <a:pPr lvl="1" algn="just"/>
            <a:r>
              <a:rPr lang="en-US" sz="2000" dirty="0" err="1">
                <a:solidFill>
                  <a:srgbClr val="0D0D0D"/>
                </a:solidFill>
              </a:rPr>
              <a:t>ReLU</a:t>
            </a:r>
            <a:r>
              <a:rPr lang="en-US" sz="2000" dirty="0">
                <a:solidFill>
                  <a:srgbClr val="0D0D0D"/>
                </a:solidFill>
              </a:rPr>
              <a:t> is used.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D0D0D"/>
                </a:solidFill>
              </a:rPr>
              <a:t>Regularization: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Dropout applied only to the first fully-connected layer.</a:t>
            </a:r>
          </a:p>
          <a:p>
            <a:pPr algn="just"/>
            <a:r>
              <a:rPr lang="en-US" sz="2200" dirty="0">
                <a:solidFill>
                  <a:srgbClr val="0D0D0D"/>
                </a:solidFill>
              </a:rPr>
              <a:t>Loss Function: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Cross entropy: it indicates the distance between what the model believes the output distribution should be, and what the original distribution really 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8A8CE-BD2C-A95E-0DAA-1AF221FFA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99"/>
          <a:stretch/>
        </p:blipFill>
        <p:spPr>
          <a:xfrm>
            <a:off x="2028056" y="1568768"/>
            <a:ext cx="8135887" cy="1926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B46F42-2481-8AF1-30A4-7F4194288618}"/>
                  </a:ext>
                </a:extLst>
              </p:cNvPr>
              <p:cNvSpPr txBox="1"/>
              <p:nvPr/>
            </p:nvSpPr>
            <p:spPr>
              <a:xfrm>
                <a:off x="4728830" y="6093432"/>
                <a:ext cx="2734338" cy="764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B46F42-2481-8AF1-30A4-7F419428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830" y="6093432"/>
                <a:ext cx="2734338" cy="7645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 descr="Activation Functions in Deep Learning: Understanding the Role of Activation  Functions in Neural Networks | by udit | Medium">
            <a:extLst>
              <a:ext uri="{FF2B5EF4-FFF2-40B4-BE49-F238E27FC236}">
                <a16:creationId xmlns:a16="http://schemas.microsoft.com/office/drawing/2014/main" id="{3DFCB84C-8811-0D01-16BE-A1B4DCB6B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2722"/>
          <a:stretch/>
        </p:blipFill>
        <p:spPr bwMode="auto">
          <a:xfrm>
            <a:off x="9022005" y="3494780"/>
            <a:ext cx="2331794" cy="147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158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B791C-F7C1-614A-CB96-FB514BB8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FB282-73A0-817F-C918-D2A2FEAB1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Image Classification: Other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2A5AA-71FF-BDF1-E9DE-03FFB37B9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US" sz="1800" b="0" i="0" u="none" strike="noStrike" baseline="0" dirty="0">
              <a:latin typeface="CMBX12"/>
            </a:endParaRPr>
          </a:p>
          <a:p>
            <a:pPr marL="0" indent="0" algn="l">
              <a:buNone/>
            </a:pPr>
            <a:endParaRPr lang="en-US" sz="1800" dirty="0">
              <a:latin typeface="CMBX12"/>
            </a:endParaRPr>
          </a:p>
        </p:txBody>
      </p:sp>
      <p:pic>
        <p:nvPicPr>
          <p:cNvPr id="8194" name="Picture 2" descr="ImageNet Large Scale Visual Recognition Challenge | International Journal  of Computer Vision">
            <a:extLst>
              <a:ext uri="{FF2B5EF4-FFF2-40B4-BE49-F238E27FC236}">
                <a16:creationId xmlns:a16="http://schemas.microsoft.com/office/drawing/2014/main" id="{6AE63CF5-C546-C1C2-9330-DC3117FA8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62" y="1974325"/>
            <a:ext cx="4293210" cy="235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Facial Emotion Recognition In Real-Time">
            <a:extLst>
              <a:ext uri="{FF2B5EF4-FFF2-40B4-BE49-F238E27FC236}">
                <a16:creationId xmlns:a16="http://schemas.microsoft.com/office/drawing/2014/main" id="{50A82F55-9797-E6E9-55F0-4FC6ED5A4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62" y="4905284"/>
            <a:ext cx="4293210" cy="184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ow To Develop A CNN For MNIST Handwritten Digit, 59% OFF">
            <a:extLst>
              <a:ext uri="{FF2B5EF4-FFF2-40B4-BE49-F238E27FC236}">
                <a16:creationId xmlns:a16="http://schemas.microsoft.com/office/drawing/2014/main" id="{2A0AFAE4-4BA3-E40B-9D7B-272A87EC9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8"/>
          <a:stretch/>
        </p:blipFill>
        <p:spPr bwMode="auto">
          <a:xfrm>
            <a:off x="8209414" y="1927764"/>
            <a:ext cx="2198060" cy="222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Frontiers | A ResNet50-DPA model for tomato leaf disease identification">
            <a:extLst>
              <a:ext uri="{FF2B5EF4-FFF2-40B4-BE49-F238E27FC236}">
                <a16:creationId xmlns:a16="http://schemas.microsoft.com/office/drawing/2014/main" id="{3F507555-7396-8C38-D21C-D56F29828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754" y="4991289"/>
            <a:ext cx="3681046" cy="165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342159-8AF3-CCDB-058C-866791731F2E}"/>
              </a:ext>
            </a:extLst>
          </p:cNvPr>
          <p:cNvSpPr txBox="1"/>
          <p:nvPr/>
        </p:nvSpPr>
        <p:spPr>
          <a:xfrm>
            <a:off x="1823930" y="1558432"/>
            <a:ext cx="19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Recognition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76CF0-4DF4-E0A4-A622-7352AC267454}"/>
              </a:ext>
            </a:extLst>
          </p:cNvPr>
          <p:cNvSpPr txBox="1"/>
          <p:nvPr/>
        </p:nvSpPr>
        <p:spPr>
          <a:xfrm>
            <a:off x="1628877" y="4533956"/>
            <a:ext cx="214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Emotion Recognition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7CD46-AD1E-0811-48D1-526088E6577A}"/>
              </a:ext>
            </a:extLst>
          </p:cNvPr>
          <p:cNvSpPr txBox="1"/>
          <p:nvPr/>
        </p:nvSpPr>
        <p:spPr>
          <a:xfrm>
            <a:off x="7851554" y="1497379"/>
            <a:ext cx="297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Optical Character Recognition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5AA8B-5DAD-C427-48C6-C8F1F21C1057}"/>
              </a:ext>
            </a:extLst>
          </p:cNvPr>
          <p:cNvSpPr txBox="1"/>
          <p:nvPr/>
        </p:nvSpPr>
        <p:spPr>
          <a:xfrm>
            <a:off x="7989277" y="453595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Plant Disease Recognition</a:t>
            </a:r>
          </a:p>
        </p:txBody>
      </p:sp>
    </p:spTree>
    <p:extLst>
      <p:ext uri="{BB962C8B-B14F-4D97-AF65-F5344CB8AC3E}">
        <p14:creationId xmlns:p14="http://schemas.microsoft.com/office/powerpoint/2010/main" val="2447719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5FF8D-F4FA-A49D-D5CE-ACEBE598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65846-F28C-AF52-5A7C-7C0B3CD4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09E08-974B-9EDC-96DB-AB18545B9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b="1" dirty="0">
                <a:solidFill>
                  <a:srgbClr val="0D0D0D"/>
                </a:solidFill>
              </a:rPr>
              <a:t>Object Localization: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Definition: Task of identifying precise location of a single object within an image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Output: Bounding box coordinates around the object</a:t>
            </a:r>
          </a:p>
          <a:p>
            <a:pPr marL="457200" lvl="1" indent="0" algn="just">
              <a:buNone/>
            </a:pPr>
            <a:endParaRPr lang="en-US" sz="2000" dirty="0">
              <a:solidFill>
                <a:srgbClr val="0D0D0D"/>
              </a:solidFill>
            </a:endParaRPr>
          </a:p>
          <a:p>
            <a:pPr algn="just"/>
            <a:r>
              <a:rPr lang="en-US" sz="2200" b="1" dirty="0">
                <a:solidFill>
                  <a:srgbClr val="0D0D0D"/>
                </a:solidFill>
              </a:rPr>
              <a:t>Object Detection: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Definition: Task of detecting and localizing multiple objects within an image 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Output: List of bounding boxes, each with class label and confidence score</a:t>
            </a:r>
          </a:p>
          <a:p>
            <a:pPr algn="just"/>
            <a:endParaRPr lang="en-US" sz="2200" dirty="0">
              <a:solidFill>
                <a:srgbClr val="0D0D0D"/>
              </a:solidFill>
            </a:endParaRPr>
          </a:p>
        </p:txBody>
      </p:sp>
      <p:pic>
        <p:nvPicPr>
          <p:cNvPr id="16386" name="Picture 2" descr="Basics of Object Detection (Part 1) - DEV Community">
            <a:extLst>
              <a:ext uri="{FF2B5EF4-FFF2-40B4-BE49-F238E27FC236}">
                <a16:creationId xmlns:a16="http://schemas.microsoft.com/office/drawing/2014/main" id="{304E3684-2E5C-B05E-BD0B-1BA1EE6FB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626" y="4394686"/>
            <a:ext cx="5980748" cy="246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149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7A73D-88FE-B3FB-1BAA-DCD2DD80A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DF52E-1FDC-8332-4BCD-BDA53AB8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BFFC5-68B7-EA1B-B444-5F92B12C3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b="1">
                <a:solidFill>
                  <a:srgbClr val="0D0D0D"/>
                </a:solidFill>
              </a:rPr>
              <a:t>Object Localization:</a:t>
            </a:r>
          </a:p>
          <a:p>
            <a:pPr lvl="1" algn="just"/>
            <a:r>
              <a:rPr lang="en-US" sz="2000">
                <a:solidFill>
                  <a:srgbClr val="0D0D0D"/>
                </a:solidFill>
              </a:rPr>
              <a:t>Definition: Task of identifying precise location of a single object within an image</a:t>
            </a:r>
          </a:p>
          <a:p>
            <a:pPr lvl="1" algn="just"/>
            <a:r>
              <a:rPr lang="en-US" sz="2000">
                <a:solidFill>
                  <a:srgbClr val="0D0D0D"/>
                </a:solidFill>
              </a:rPr>
              <a:t>Output: Bounding box coordinates around the object</a:t>
            </a:r>
          </a:p>
          <a:p>
            <a:pPr marL="457200" lvl="1" indent="0" algn="just">
              <a:buNone/>
            </a:pPr>
            <a:endParaRPr lang="en-US" sz="2000">
              <a:solidFill>
                <a:srgbClr val="0D0D0D"/>
              </a:solidFill>
            </a:endParaRPr>
          </a:p>
          <a:p>
            <a:pPr algn="just"/>
            <a:endParaRPr lang="en-US" sz="2200" dirty="0">
              <a:solidFill>
                <a:srgbClr val="0D0D0D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68E3D9-A842-5887-EDC7-28F143746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0" y="2890098"/>
            <a:ext cx="8699500" cy="39679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764E7A-8438-507B-71FC-46004F897B96}"/>
              </a:ext>
            </a:extLst>
          </p:cNvPr>
          <p:cNvSpPr txBox="1"/>
          <p:nvPr/>
        </p:nvSpPr>
        <p:spPr>
          <a:xfrm>
            <a:off x="8794750" y="2755160"/>
            <a:ext cx="330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383838"/>
                </a:solidFill>
                <a:effectLst/>
                <a:latin typeface="Inter"/>
              </a:rPr>
              <a:t>The regression head consists of 4 nodes at the end corresponding to the (x1, y1, x2, y2)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861063-D7D9-7C0E-AF23-EB75145382D1}"/>
              </a:ext>
            </a:extLst>
          </p:cNvPr>
          <p:cNvSpPr txBox="1"/>
          <p:nvPr/>
        </p:nvSpPr>
        <p:spPr>
          <a:xfrm>
            <a:off x="4913630" y="2893660"/>
            <a:ext cx="2035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To convert the 3D tensor into a vector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BCE799-F718-DA74-DA2E-5C833B29712B}"/>
              </a:ext>
            </a:extLst>
          </p:cNvPr>
          <p:cNvSpPr txBox="1"/>
          <p:nvPr/>
        </p:nvSpPr>
        <p:spPr>
          <a:xfrm>
            <a:off x="3500120" y="5707638"/>
            <a:ext cx="2428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Choosing a Standard CNN Architecture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DC21E7-30F6-016B-D14F-5B11C509408A}"/>
              </a:ext>
            </a:extLst>
          </p:cNvPr>
          <p:cNvCxnSpPr>
            <a:cxnSpLocks/>
          </p:cNvCxnSpPr>
          <p:nvPr/>
        </p:nvCxnSpPr>
        <p:spPr>
          <a:xfrm>
            <a:off x="4480560" y="4575238"/>
            <a:ext cx="142240" cy="10888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398F9E-EDDA-EBC9-CC7D-9637451A596A}"/>
              </a:ext>
            </a:extLst>
          </p:cNvPr>
          <p:cNvCxnSpPr/>
          <p:nvPr/>
        </p:nvCxnSpPr>
        <p:spPr>
          <a:xfrm flipH="1" flipV="1">
            <a:off x="6177280" y="3539991"/>
            <a:ext cx="772160" cy="461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B819B2-53E4-9AB5-4B8E-D511CB5A9775}"/>
              </a:ext>
            </a:extLst>
          </p:cNvPr>
          <p:cNvCxnSpPr>
            <a:endCxn id="12" idx="1"/>
          </p:cNvCxnSpPr>
          <p:nvPr/>
        </p:nvCxnSpPr>
        <p:spPr>
          <a:xfrm>
            <a:off x="8564880" y="3216825"/>
            <a:ext cx="2298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F666450-2DB6-D0D7-0995-D5864E9494CE}"/>
              </a:ext>
            </a:extLst>
          </p:cNvPr>
          <p:cNvSpPr txBox="1"/>
          <p:nvPr/>
        </p:nvSpPr>
        <p:spPr>
          <a:xfrm>
            <a:off x="2214880" y="6563040"/>
            <a:ext cx="97231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Taken from: https://www.analyticsvidhya.com/blog/2023/06/object-localization-with-cnn-based-localizers/</a:t>
            </a:r>
          </a:p>
        </p:txBody>
      </p:sp>
    </p:spTree>
    <p:extLst>
      <p:ext uri="{BB962C8B-B14F-4D97-AF65-F5344CB8AC3E}">
        <p14:creationId xmlns:p14="http://schemas.microsoft.com/office/powerpoint/2010/main" val="2067985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98B14-588A-D13C-CEFC-E918AECA9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ntersection Over Union for Object Detection | Baeldung on Computer Science">
            <a:extLst>
              <a:ext uri="{FF2B5EF4-FFF2-40B4-BE49-F238E27FC236}">
                <a16:creationId xmlns:a16="http://schemas.microsoft.com/office/drawing/2014/main" id="{73819E06-6365-3D93-5A58-14155787C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379" y="4328160"/>
            <a:ext cx="4560370" cy="232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2E1C12-80DF-DCD5-80C2-7F75DA2FD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FA082-D1A3-682C-3CA2-7815B70C5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b="1" dirty="0">
                <a:solidFill>
                  <a:srgbClr val="0D0D0D"/>
                </a:solidFill>
              </a:rPr>
              <a:t>Object Localization: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Definition: Task of identifying precise location of a single object within an image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Output: Bounding box coordinates around the object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Loss function: The MSE loss function can be used in a similar fashion as in the case of other regression tasks. </a:t>
            </a:r>
          </a:p>
          <a:p>
            <a:pPr lvl="2" algn="just"/>
            <a:r>
              <a:rPr lang="en-US" sz="1800" dirty="0">
                <a:solidFill>
                  <a:srgbClr val="0D0D0D"/>
                </a:solidFill>
              </a:rPr>
              <a:t>The MSE is applied between the ground truth bounding box vector and predicted one.</a:t>
            </a:r>
            <a:endParaRPr lang="en-US" sz="2000" dirty="0">
              <a:solidFill>
                <a:srgbClr val="0D0D0D"/>
              </a:solidFill>
            </a:endParaRP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Performance metric: Intersection over Union (</a:t>
            </a:r>
            <a:r>
              <a:rPr lang="en-US" sz="2000" dirty="0" err="1">
                <a:solidFill>
                  <a:srgbClr val="0D0D0D"/>
                </a:solidFill>
              </a:rPr>
              <a:t>IoU</a:t>
            </a:r>
            <a:r>
              <a:rPr lang="en-US" sz="2000" dirty="0">
                <a:solidFill>
                  <a:srgbClr val="0D0D0D"/>
                </a:solidFill>
              </a:rPr>
              <a:t>) is a common performance metric used in bounding box regression.</a:t>
            </a:r>
            <a:endParaRPr lang="en-US" sz="2200" dirty="0">
              <a:solidFill>
                <a:srgbClr val="0D0D0D"/>
              </a:solidFill>
            </a:endParaRPr>
          </a:p>
        </p:txBody>
      </p:sp>
      <p:pic>
        <p:nvPicPr>
          <p:cNvPr id="29700" name="Picture 4" descr="Intersection over Union (IoU) for object detection - PyImageSearch">
            <a:extLst>
              <a:ext uri="{FF2B5EF4-FFF2-40B4-BE49-F238E27FC236}">
                <a16:creationId xmlns:a16="http://schemas.microsoft.com/office/drawing/2014/main" id="{78D0E2FD-5FA8-2991-AB90-725571FCB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875" y="4491370"/>
            <a:ext cx="4843085" cy="200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153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4FED3-23C8-95E9-A885-4A0335BFB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6773-6374-1A11-02D6-E5AF224F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E69A2-3FEA-B472-DBF0-7180A6F27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b="1" dirty="0">
                <a:solidFill>
                  <a:srgbClr val="0D0D0D"/>
                </a:solidFill>
              </a:rPr>
              <a:t>Object Segmentation: </a:t>
            </a:r>
            <a:r>
              <a:rPr lang="en-US" sz="2200" dirty="0">
                <a:solidFill>
                  <a:srgbClr val="0D0D0D"/>
                </a:solidFill>
              </a:rPr>
              <a:t>Image segmentation is a fundamental task in computer vision that involves partitioning an image into multiple segments or regions based on pixel-level information.</a:t>
            </a:r>
          </a:p>
          <a:p>
            <a:pPr algn="just"/>
            <a:r>
              <a:rPr lang="en-US" sz="2200" dirty="0">
                <a:solidFill>
                  <a:srgbClr val="0D0D0D"/>
                </a:solidFill>
              </a:rPr>
              <a:t>Key Segmentation Techniques: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Semantic Segmentation:</a:t>
            </a:r>
          </a:p>
          <a:p>
            <a:pPr lvl="2" algn="just"/>
            <a:r>
              <a:rPr lang="en-US" sz="1800" dirty="0">
                <a:solidFill>
                  <a:srgbClr val="0D0D0D"/>
                </a:solidFill>
              </a:rPr>
              <a:t>Labels each pixel in the image with a class label, assigning the same label to pixels that belong to the same semantic category.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BAAB4407-14D9-4E81-D60A-FE819AB09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019" y="4203141"/>
            <a:ext cx="8081962" cy="188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C37E73-501B-E31E-D204-43C0CF2EEA43}"/>
              </a:ext>
            </a:extLst>
          </p:cNvPr>
          <p:cNvSpPr txBox="1"/>
          <p:nvPr/>
        </p:nvSpPr>
        <p:spPr>
          <a:xfrm>
            <a:off x="2421215" y="6519446"/>
            <a:ext cx="73495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Taken from: https://wiki.math.uwaterloo.ca/statwiki/index.php?title=User%3AX93ma</a:t>
            </a:r>
          </a:p>
        </p:txBody>
      </p:sp>
    </p:spTree>
    <p:extLst>
      <p:ext uri="{BB962C8B-B14F-4D97-AF65-F5344CB8AC3E}">
        <p14:creationId xmlns:p14="http://schemas.microsoft.com/office/powerpoint/2010/main" val="186179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EFB9C-50B2-509C-E631-7C54BFDE8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3E70B-B0AD-CC7B-656A-E6E4CB39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78268-AA40-EED5-6271-E4556ABB8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/>
              <a:t>Computer vision is a field of Artificial Intelligence (AI) that enables computers and systems to:</a:t>
            </a:r>
          </a:p>
          <a:p>
            <a:pPr lvl="1" algn="just"/>
            <a:r>
              <a:rPr lang="en-US" sz="2000" dirty="0"/>
              <a:t>interpret, understand, and analyze visual data and </a:t>
            </a:r>
          </a:p>
          <a:p>
            <a:pPr lvl="1" algn="just"/>
            <a:r>
              <a:rPr lang="en-US" sz="2000" dirty="0"/>
              <a:t>extract meaningful information from </a:t>
            </a:r>
            <a:r>
              <a:rPr lang="en-US" sz="2000" u="sng" dirty="0">
                <a:solidFill>
                  <a:srgbClr val="FF0000"/>
                </a:solidFill>
              </a:rPr>
              <a:t>digital images</a:t>
            </a:r>
            <a:r>
              <a:rPr lang="en-US" sz="2000" dirty="0"/>
              <a:t>, videos, and other visual inputs.</a:t>
            </a:r>
          </a:p>
          <a:p>
            <a:endParaRPr lang="en-US" sz="22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E495C1-0BBB-310E-D759-739326592501}"/>
              </a:ext>
            </a:extLst>
          </p:cNvPr>
          <p:cNvGrpSpPr/>
          <p:nvPr/>
        </p:nvGrpSpPr>
        <p:grpSpPr>
          <a:xfrm>
            <a:off x="1524000" y="3429000"/>
            <a:ext cx="9144000" cy="3068635"/>
            <a:chOff x="1524000" y="3108328"/>
            <a:chExt cx="9144000" cy="30686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F351D79-360B-FA85-2763-F761E4BCF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284134"/>
              <a:ext cx="9144000" cy="289282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D5CB55-C995-6196-9AC5-1B29D900DBAD}"/>
                </a:ext>
              </a:extLst>
            </p:cNvPr>
            <p:cNvSpPr/>
            <p:nvPr/>
          </p:nvSpPr>
          <p:spPr bwMode="auto">
            <a:xfrm>
              <a:off x="1600200" y="3284134"/>
              <a:ext cx="1981200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E356EB-71F3-72DE-53E5-20F4CB3EF7D0}"/>
                </a:ext>
              </a:extLst>
            </p:cNvPr>
            <p:cNvSpPr txBox="1"/>
            <p:nvPr/>
          </p:nvSpPr>
          <p:spPr>
            <a:xfrm>
              <a:off x="1981200" y="3380862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Scene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9DE460-0D04-24F9-7BD0-F11B03BA0305}"/>
                </a:ext>
              </a:extLst>
            </p:cNvPr>
            <p:cNvSpPr/>
            <p:nvPr/>
          </p:nvSpPr>
          <p:spPr bwMode="auto">
            <a:xfrm>
              <a:off x="3939363" y="3152262"/>
              <a:ext cx="1981200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190E48-C15F-7F31-716A-313A61BF865F}"/>
                </a:ext>
              </a:extLst>
            </p:cNvPr>
            <p:cNvSpPr txBox="1"/>
            <p:nvPr/>
          </p:nvSpPr>
          <p:spPr>
            <a:xfrm>
              <a:off x="4036128" y="3196196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Sensing Device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FA4951-B0AE-ADD3-635B-C5796CE2E5A9}"/>
                </a:ext>
              </a:extLst>
            </p:cNvPr>
            <p:cNvSpPr/>
            <p:nvPr/>
          </p:nvSpPr>
          <p:spPr bwMode="auto">
            <a:xfrm>
              <a:off x="6017328" y="3108328"/>
              <a:ext cx="2544026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00FE5E-F40C-09CA-3172-E78410F5738F}"/>
                </a:ext>
              </a:extLst>
            </p:cNvPr>
            <p:cNvSpPr txBox="1"/>
            <p:nvPr/>
          </p:nvSpPr>
          <p:spPr>
            <a:xfrm>
              <a:off x="6278526" y="3196196"/>
              <a:ext cx="2121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Interpreting Device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ABB9E2E-56F6-EB48-6F57-0BA610D531C8}"/>
                </a:ext>
              </a:extLst>
            </p:cNvPr>
            <p:cNvSpPr/>
            <p:nvPr/>
          </p:nvSpPr>
          <p:spPr bwMode="auto">
            <a:xfrm>
              <a:off x="8658119" y="3179658"/>
              <a:ext cx="1981200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0E3710-AE83-2F78-92ED-969A0B6A0979}"/>
                </a:ext>
              </a:extLst>
            </p:cNvPr>
            <p:cNvSpPr txBox="1"/>
            <p:nvPr/>
          </p:nvSpPr>
          <p:spPr>
            <a:xfrm>
              <a:off x="8879208" y="3343137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Interpretations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4380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96E8B-1181-242B-57B2-9D12628DD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1EBC9-727A-041E-34C1-33CA90F6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23B32-8CBB-B227-86B3-1F3B65E4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b="1" dirty="0">
                <a:solidFill>
                  <a:srgbClr val="0D0D0D"/>
                </a:solidFill>
              </a:rPr>
              <a:t>Object Segmentation: </a:t>
            </a:r>
            <a:r>
              <a:rPr lang="en-US" sz="2200" dirty="0">
                <a:solidFill>
                  <a:srgbClr val="0D0D0D"/>
                </a:solidFill>
              </a:rPr>
              <a:t>Image segmentation is a fundamental task in computer vision that involves partitioning an image into multiple segments or regions based on pixel-level information.</a:t>
            </a:r>
          </a:p>
          <a:p>
            <a:pPr algn="just"/>
            <a:r>
              <a:rPr lang="en-US" sz="2200" dirty="0">
                <a:solidFill>
                  <a:srgbClr val="0D0D0D"/>
                </a:solidFill>
              </a:rPr>
              <a:t>Key Segmentation Techniques: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Instance Segmentation:</a:t>
            </a:r>
          </a:p>
          <a:p>
            <a:pPr lvl="2" algn="just"/>
            <a:r>
              <a:rPr lang="en-US" sz="1800" dirty="0">
                <a:solidFill>
                  <a:srgbClr val="0D0D0D"/>
                </a:solidFill>
              </a:rPr>
              <a:t>Identifies and delineates individual objects within an image, assigning a unique label to each instance of an object.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0F5565C6-C6BA-5CD3-6794-F1316E6C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906" y="4222109"/>
            <a:ext cx="8104188" cy="188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698399-F423-0F53-629F-5EE0676EFA9B}"/>
              </a:ext>
            </a:extLst>
          </p:cNvPr>
          <p:cNvSpPr txBox="1"/>
          <p:nvPr/>
        </p:nvSpPr>
        <p:spPr>
          <a:xfrm>
            <a:off x="2454910" y="6492875"/>
            <a:ext cx="72821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Taken from https://wiki.math.uwaterloo.ca/statwiki/index.php?title=User%3AX93ma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540840-5B64-5E9D-1EBD-46F2BA6DB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06"/>
          <a:stretch/>
        </p:blipFill>
        <p:spPr bwMode="auto">
          <a:xfrm>
            <a:off x="2055019" y="4213301"/>
            <a:ext cx="3959701" cy="190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442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B7E76-1F50-DCC7-0C96-0DA3EA3E3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325C-B4FC-D705-1FDB-FCE7139C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CF4C8-77C9-81C0-0D60-F2DD911F2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b="1" dirty="0">
                <a:solidFill>
                  <a:srgbClr val="0D0D0D"/>
                </a:solidFill>
              </a:rPr>
              <a:t>Object Segmentation: </a:t>
            </a:r>
            <a:r>
              <a:rPr lang="en-US" sz="2200" dirty="0">
                <a:solidFill>
                  <a:srgbClr val="0D0D0D"/>
                </a:solidFill>
              </a:rPr>
              <a:t>Image segmentation is a fundamental task in computer vision that involves partitioning an image into multiple segments or regions based on pixel-level information.</a:t>
            </a:r>
          </a:p>
          <a:p>
            <a:pPr algn="just"/>
            <a:r>
              <a:rPr lang="en-US" sz="2200" dirty="0">
                <a:solidFill>
                  <a:srgbClr val="0D0D0D"/>
                </a:solidFill>
              </a:rPr>
              <a:t>Key Segmentation Techniques: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Semantic Segmentation:</a:t>
            </a:r>
          </a:p>
          <a:p>
            <a:pPr lvl="2" algn="just"/>
            <a:r>
              <a:rPr lang="en-US" sz="1800" dirty="0">
                <a:solidFill>
                  <a:srgbClr val="0D0D0D"/>
                </a:solidFill>
              </a:rPr>
              <a:t>Labels each pixel in the image with a class label, assigning the same label to pixels that belong to the same semantic category.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Instance Segmentation:</a:t>
            </a:r>
          </a:p>
          <a:p>
            <a:pPr lvl="2" algn="just"/>
            <a:r>
              <a:rPr lang="en-US" sz="1800" dirty="0">
                <a:solidFill>
                  <a:srgbClr val="0D0D0D"/>
                </a:solidFill>
              </a:rPr>
              <a:t>Identifies and delineates individual objects within an image, assigning a unique label to each instance of an object.</a:t>
            </a:r>
          </a:p>
          <a:p>
            <a:pPr algn="just"/>
            <a:r>
              <a:rPr lang="en-US" sz="2200" dirty="0">
                <a:solidFill>
                  <a:srgbClr val="0D0D0D"/>
                </a:solidFill>
              </a:rPr>
              <a:t>Encoder-Decoder Architecture: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Utilizes an encoder network to capture contextual information from input images.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Followed by a decoder network to generate segmentation masks with detailed spatial information. </a:t>
            </a:r>
          </a:p>
        </p:txBody>
      </p:sp>
    </p:spTree>
    <p:extLst>
      <p:ext uri="{BB962C8B-B14F-4D97-AF65-F5344CB8AC3E}">
        <p14:creationId xmlns:p14="http://schemas.microsoft.com/office/powerpoint/2010/main" val="1526774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7A3D0-D1E5-BE3B-FC91-F9CF1F43F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DD59-A838-C9CA-01A7-A7F08BD4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U-Net Architecture for Semantic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44769-95F8-522D-C4D2-96C9FC208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dirty="0">
                <a:solidFill>
                  <a:srgbClr val="0D0D0D"/>
                </a:solidFill>
              </a:rPr>
              <a:t>U-Net is a Convolutional Neural Network (CNN) architecture designed for semantic segmentation tasks, particularly in the field of biomedical image analysis.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9CBC4CC1-1D2F-02C0-DD29-96F82D1DD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053" y="3429000"/>
            <a:ext cx="7689931" cy="2449086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3574EEBC-BC33-47F6-384B-33F57D322A4F}"/>
              </a:ext>
            </a:extLst>
          </p:cNvPr>
          <p:cNvSpPr txBox="1"/>
          <p:nvPr/>
        </p:nvSpPr>
        <p:spPr>
          <a:xfrm>
            <a:off x="50800" y="2832417"/>
            <a:ext cx="521005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/>
              <a:t>Contracting Path (Encoder):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 captures contextual information and extracting high-level features.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 consists of convolutional layers and pooling operations that progressively reduce the spatial dimensions of the input while increasing the depth of feature maps.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By </a:t>
            </a:r>
            <a:r>
              <a:rPr lang="en-US" dirty="0" err="1"/>
              <a:t>downsampling</a:t>
            </a:r>
            <a:r>
              <a:rPr lang="en-US" dirty="0"/>
              <a:t> the input image, the encoder effectively enlarges the receptive field of the network, allowing it to capture global context and learn hierarchical representations of features.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DA7214E7-620F-7B69-3531-FDD5B9D60E4E}"/>
              </a:ext>
            </a:extLst>
          </p:cNvPr>
          <p:cNvSpPr/>
          <p:nvPr/>
        </p:nvSpPr>
        <p:spPr>
          <a:xfrm>
            <a:off x="5928360" y="3474720"/>
            <a:ext cx="2484120" cy="1778000"/>
          </a:xfrm>
          <a:custGeom>
            <a:avLst/>
            <a:gdLst>
              <a:gd name="connsiteX0" fmla="*/ 10160 w 2687320"/>
              <a:gd name="connsiteY0" fmla="*/ 208641 h 1850141"/>
              <a:gd name="connsiteX1" fmla="*/ 15240 w 2687320"/>
              <a:gd name="connsiteY1" fmla="*/ 259441 h 1850141"/>
              <a:gd name="connsiteX2" fmla="*/ 25400 w 2687320"/>
              <a:gd name="connsiteY2" fmla="*/ 289921 h 1850141"/>
              <a:gd name="connsiteX3" fmla="*/ 30480 w 2687320"/>
              <a:gd name="connsiteY3" fmla="*/ 310241 h 1850141"/>
              <a:gd name="connsiteX4" fmla="*/ 25400 w 2687320"/>
              <a:gd name="connsiteY4" fmla="*/ 350881 h 1850141"/>
              <a:gd name="connsiteX5" fmla="*/ 20320 w 2687320"/>
              <a:gd name="connsiteY5" fmla="*/ 381361 h 1850141"/>
              <a:gd name="connsiteX6" fmla="*/ 25400 w 2687320"/>
              <a:gd name="connsiteY6" fmla="*/ 498201 h 1850141"/>
              <a:gd name="connsiteX7" fmla="*/ 35560 w 2687320"/>
              <a:gd name="connsiteY7" fmla="*/ 528681 h 1850141"/>
              <a:gd name="connsiteX8" fmla="*/ 45720 w 2687320"/>
              <a:gd name="connsiteY8" fmla="*/ 559161 h 1850141"/>
              <a:gd name="connsiteX9" fmla="*/ 55880 w 2687320"/>
              <a:gd name="connsiteY9" fmla="*/ 599801 h 1850141"/>
              <a:gd name="connsiteX10" fmla="*/ 66040 w 2687320"/>
              <a:gd name="connsiteY10" fmla="*/ 681081 h 1850141"/>
              <a:gd name="connsiteX11" fmla="*/ 76200 w 2687320"/>
              <a:gd name="connsiteY11" fmla="*/ 711561 h 1850141"/>
              <a:gd name="connsiteX12" fmla="*/ 91440 w 2687320"/>
              <a:gd name="connsiteY12" fmla="*/ 772521 h 1850141"/>
              <a:gd name="connsiteX13" fmla="*/ 101600 w 2687320"/>
              <a:gd name="connsiteY13" fmla="*/ 803001 h 1850141"/>
              <a:gd name="connsiteX14" fmla="*/ 121920 w 2687320"/>
              <a:gd name="connsiteY14" fmla="*/ 843641 h 1850141"/>
              <a:gd name="connsiteX15" fmla="*/ 127000 w 2687320"/>
              <a:gd name="connsiteY15" fmla="*/ 869041 h 1850141"/>
              <a:gd name="connsiteX16" fmla="*/ 132080 w 2687320"/>
              <a:gd name="connsiteY16" fmla="*/ 889361 h 1850141"/>
              <a:gd name="connsiteX17" fmla="*/ 137160 w 2687320"/>
              <a:gd name="connsiteY17" fmla="*/ 904601 h 1850141"/>
              <a:gd name="connsiteX18" fmla="*/ 172720 w 2687320"/>
              <a:gd name="connsiteY18" fmla="*/ 955401 h 1850141"/>
              <a:gd name="connsiteX19" fmla="*/ 203200 w 2687320"/>
              <a:gd name="connsiteY19" fmla="*/ 996041 h 1850141"/>
              <a:gd name="connsiteX20" fmla="*/ 233680 w 2687320"/>
              <a:gd name="connsiteY20" fmla="*/ 1051921 h 1850141"/>
              <a:gd name="connsiteX21" fmla="*/ 264160 w 2687320"/>
              <a:gd name="connsiteY21" fmla="*/ 1092561 h 1850141"/>
              <a:gd name="connsiteX22" fmla="*/ 289560 w 2687320"/>
              <a:gd name="connsiteY22" fmla="*/ 1123041 h 1850141"/>
              <a:gd name="connsiteX23" fmla="*/ 335280 w 2687320"/>
              <a:gd name="connsiteY23" fmla="*/ 1184001 h 1850141"/>
              <a:gd name="connsiteX24" fmla="*/ 381000 w 2687320"/>
              <a:gd name="connsiteY24" fmla="*/ 1224641 h 1850141"/>
              <a:gd name="connsiteX25" fmla="*/ 396240 w 2687320"/>
              <a:gd name="connsiteY25" fmla="*/ 1250041 h 1850141"/>
              <a:gd name="connsiteX26" fmla="*/ 411480 w 2687320"/>
              <a:gd name="connsiteY26" fmla="*/ 1265281 h 1850141"/>
              <a:gd name="connsiteX27" fmla="*/ 431800 w 2687320"/>
              <a:gd name="connsiteY27" fmla="*/ 1300841 h 1850141"/>
              <a:gd name="connsiteX28" fmla="*/ 487680 w 2687320"/>
              <a:gd name="connsiteY28" fmla="*/ 1356721 h 1850141"/>
              <a:gd name="connsiteX29" fmla="*/ 508000 w 2687320"/>
              <a:gd name="connsiteY29" fmla="*/ 1377041 h 1850141"/>
              <a:gd name="connsiteX30" fmla="*/ 538480 w 2687320"/>
              <a:gd name="connsiteY30" fmla="*/ 1417681 h 1850141"/>
              <a:gd name="connsiteX31" fmla="*/ 558800 w 2687320"/>
              <a:gd name="connsiteY31" fmla="*/ 1432921 h 1850141"/>
              <a:gd name="connsiteX32" fmla="*/ 614680 w 2687320"/>
              <a:gd name="connsiteY32" fmla="*/ 1468481 h 1850141"/>
              <a:gd name="connsiteX33" fmla="*/ 629920 w 2687320"/>
              <a:gd name="connsiteY33" fmla="*/ 1478641 h 1850141"/>
              <a:gd name="connsiteX34" fmla="*/ 670560 w 2687320"/>
              <a:gd name="connsiteY34" fmla="*/ 1504041 h 1850141"/>
              <a:gd name="connsiteX35" fmla="*/ 695960 w 2687320"/>
              <a:gd name="connsiteY35" fmla="*/ 1509121 h 1850141"/>
              <a:gd name="connsiteX36" fmla="*/ 716280 w 2687320"/>
              <a:gd name="connsiteY36" fmla="*/ 1519281 h 1850141"/>
              <a:gd name="connsiteX37" fmla="*/ 746760 w 2687320"/>
              <a:gd name="connsiteY37" fmla="*/ 1529441 h 1850141"/>
              <a:gd name="connsiteX38" fmla="*/ 802640 w 2687320"/>
              <a:gd name="connsiteY38" fmla="*/ 1565001 h 1850141"/>
              <a:gd name="connsiteX39" fmla="*/ 838200 w 2687320"/>
              <a:gd name="connsiteY39" fmla="*/ 1585321 h 1850141"/>
              <a:gd name="connsiteX40" fmla="*/ 909320 w 2687320"/>
              <a:gd name="connsiteY40" fmla="*/ 1631041 h 1850141"/>
              <a:gd name="connsiteX41" fmla="*/ 960120 w 2687320"/>
              <a:gd name="connsiteY41" fmla="*/ 1651361 h 1850141"/>
              <a:gd name="connsiteX42" fmla="*/ 985520 w 2687320"/>
              <a:gd name="connsiteY42" fmla="*/ 1661521 h 1850141"/>
              <a:gd name="connsiteX43" fmla="*/ 1010920 w 2687320"/>
              <a:gd name="connsiteY43" fmla="*/ 1666601 h 1850141"/>
              <a:gd name="connsiteX44" fmla="*/ 1046480 w 2687320"/>
              <a:gd name="connsiteY44" fmla="*/ 1681841 h 1850141"/>
              <a:gd name="connsiteX45" fmla="*/ 1082040 w 2687320"/>
              <a:gd name="connsiteY45" fmla="*/ 1692001 h 1850141"/>
              <a:gd name="connsiteX46" fmla="*/ 1132840 w 2687320"/>
              <a:gd name="connsiteY46" fmla="*/ 1717401 h 1850141"/>
              <a:gd name="connsiteX47" fmla="*/ 1163320 w 2687320"/>
              <a:gd name="connsiteY47" fmla="*/ 1732641 h 1850141"/>
              <a:gd name="connsiteX48" fmla="*/ 1203960 w 2687320"/>
              <a:gd name="connsiteY48" fmla="*/ 1742801 h 1850141"/>
              <a:gd name="connsiteX49" fmla="*/ 1219200 w 2687320"/>
              <a:gd name="connsiteY49" fmla="*/ 1752961 h 1850141"/>
              <a:gd name="connsiteX50" fmla="*/ 1254760 w 2687320"/>
              <a:gd name="connsiteY50" fmla="*/ 1763121 h 1850141"/>
              <a:gd name="connsiteX51" fmla="*/ 1285240 w 2687320"/>
              <a:gd name="connsiteY51" fmla="*/ 1773281 h 1850141"/>
              <a:gd name="connsiteX52" fmla="*/ 1325880 w 2687320"/>
              <a:gd name="connsiteY52" fmla="*/ 1783441 h 1850141"/>
              <a:gd name="connsiteX53" fmla="*/ 1351280 w 2687320"/>
              <a:gd name="connsiteY53" fmla="*/ 1793601 h 1850141"/>
              <a:gd name="connsiteX54" fmla="*/ 1407160 w 2687320"/>
              <a:gd name="connsiteY54" fmla="*/ 1798681 h 1850141"/>
              <a:gd name="connsiteX55" fmla="*/ 1437640 w 2687320"/>
              <a:gd name="connsiteY55" fmla="*/ 1803761 h 1850141"/>
              <a:gd name="connsiteX56" fmla="*/ 1478280 w 2687320"/>
              <a:gd name="connsiteY56" fmla="*/ 1808841 h 1850141"/>
              <a:gd name="connsiteX57" fmla="*/ 1513840 w 2687320"/>
              <a:gd name="connsiteY57" fmla="*/ 1819001 h 1850141"/>
              <a:gd name="connsiteX58" fmla="*/ 1559560 w 2687320"/>
              <a:gd name="connsiteY58" fmla="*/ 1824081 h 1850141"/>
              <a:gd name="connsiteX59" fmla="*/ 1635760 w 2687320"/>
              <a:gd name="connsiteY59" fmla="*/ 1829161 h 1850141"/>
              <a:gd name="connsiteX60" fmla="*/ 1971040 w 2687320"/>
              <a:gd name="connsiteY60" fmla="*/ 1839321 h 1850141"/>
              <a:gd name="connsiteX61" fmla="*/ 1991360 w 2687320"/>
              <a:gd name="connsiteY61" fmla="*/ 1844401 h 1850141"/>
              <a:gd name="connsiteX62" fmla="*/ 2179320 w 2687320"/>
              <a:gd name="connsiteY62" fmla="*/ 1844401 h 1850141"/>
              <a:gd name="connsiteX63" fmla="*/ 2250440 w 2687320"/>
              <a:gd name="connsiteY63" fmla="*/ 1834241 h 1850141"/>
              <a:gd name="connsiteX64" fmla="*/ 2448560 w 2687320"/>
              <a:gd name="connsiteY64" fmla="*/ 1829161 h 1850141"/>
              <a:gd name="connsiteX65" fmla="*/ 2479040 w 2687320"/>
              <a:gd name="connsiteY65" fmla="*/ 1808841 h 1850141"/>
              <a:gd name="connsiteX66" fmla="*/ 2494280 w 2687320"/>
              <a:gd name="connsiteY66" fmla="*/ 1798681 h 1850141"/>
              <a:gd name="connsiteX67" fmla="*/ 2545080 w 2687320"/>
              <a:gd name="connsiteY67" fmla="*/ 1783441 h 1850141"/>
              <a:gd name="connsiteX68" fmla="*/ 2580640 w 2687320"/>
              <a:gd name="connsiteY68" fmla="*/ 1773281 h 1850141"/>
              <a:gd name="connsiteX69" fmla="*/ 2626360 w 2687320"/>
              <a:gd name="connsiteY69" fmla="*/ 1737721 h 1850141"/>
              <a:gd name="connsiteX70" fmla="*/ 2661920 w 2687320"/>
              <a:gd name="connsiteY70" fmla="*/ 1702161 h 1850141"/>
              <a:gd name="connsiteX71" fmla="*/ 2667000 w 2687320"/>
              <a:gd name="connsiteY71" fmla="*/ 1681841 h 1850141"/>
              <a:gd name="connsiteX72" fmla="*/ 2687320 w 2687320"/>
              <a:gd name="connsiteY72" fmla="*/ 1590401 h 1850141"/>
              <a:gd name="connsiteX73" fmla="*/ 2677160 w 2687320"/>
              <a:gd name="connsiteY73" fmla="*/ 1509121 h 1850141"/>
              <a:gd name="connsiteX74" fmla="*/ 2667000 w 2687320"/>
              <a:gd name="connsiteY74" fmla="*/ 1473561 h 1850141"/>
              <a:gd name="connsiteX75" fmla="*/ 2651760 w 2687320"/>
              <a:gd name="connsiteY75" fmla="*/ 1432921 h 1850141"/>
              <a:gd name="connsiteX76" fmla="*/ 2641600 w 2687320"/>
              <a:gd name="connsiteY76" fmla="*/ 1412601 h 1850141"/>
              <a:gd name="connsiteX77" fmla="*/ 2611120 w 2687320"/>
              <a:gd name="connsiteY77" fmla="*/ 1351641 h 1850141"/>
              <a:gd name="connsiteX78" fmla="*/ 2585720 w 2687320"/>
              <a:gd name="connsiteY78" fmla="*/ 1305921 h 1850141"/>
              <a:gd name="connsiteX79" fmla="*/ 2575560 w 2687320"/>
              <a:gd name="connsiteY79" fmla="*/ 1285601 h 1850141"/>
              <a:gd name="connsiteX80" fmla="*/ 2519680 w 2687320"/>
              <a:gd name="connsiteY80" fmla="*/ 1204321 h 1850141"/>
              <a:gd name="connsiteX81" fmla="*/ 2499360 w 2687320"/>
              <a:gd name="connsiteY81" fmla="*/ 1173841 h 1850141"/>
              <a:gd name="connsiteX82" fmla="*/ 2473960 w 2687320"/>
              <a:gd name="connsiteY82" fmla="*/ 1133201 h 1850141"/>
              <a:gd name="connsiteX83" fmla="*/ 2443480 w 2687320"/>
              <a:gd name="connsiteY83" fmla="*/ 1092561 h 1850141"/>
              <a:gd name="connsiteX84" fmla="*/ 2428240 w 2687320"/>
              <a:gd name="connsiteY84" fmla="*/ 1067161 h 1850141"/>
              <a:gd name="connsiteX85" fmla="*/ 2352040 w 2687320"/>
              <a:gd name="connsiteY85" fmla="*/ 965561 h 1850141"/>
              <a:gd name="connsiteX86" fmla="*/ 2321560 w 2687320"/>
              <a:gd name="connsiteY86" fmla="*/ 940161 h 1850141"/>
              <a:gd name="connsiteX87" fmla="*/ 2280920 w 2687320"/>
              <a:gd name="connsiteY87" fmla="*/ 899521 h 1850141"/>
              <a:gd name="connsiteX88" fmla="*/ 2118360 w 2687320"/>
              <a:gd name="connsiteY88" fmla="*/ 782681 h 1850141"/>
              <a:gd name="connsiteX89" fmla="*/ 2062480 w 2687320"/>
              <a:gd name="connsiteY89" fmla="*/ 731881 h 1850141"/>
              <a:gd name="connsiteX90" fmla="*/ 1930400 w 2687320"/>
              <a:gd name="connsiteY90" fmla="*/ 645521 h 1850141"/>
              <a:gd name="connsiteX91" fmla="*/ 1889760 w 2687320"/>
              <a:gd name="connsiteY91" fmla="*/ 620121 h 1850141"/>
              <a:gd name="connsiteX92" fmla="*/ 1838960 w 2687320"/>
              <a:gd name="connsiteY92" fmla="*/ 584561 h 1850141"/>
              <a:gd name="connsiteX93" fmla="*/ 1818640 w 2687320"/>
              <a:gd name="connsiteY93" fmla="*/ 574401 h 1850141"/>
              <a:gd name="connsiteX94" fmla="*/ 1691640 w 2687320"/>
              <a:gd name="connsiteY94" fmla="*/ 488041 h 1850141"/>
              <a:gd name="connsiteX95" fmla="*/ 1610360 w 2687320"/>
              <a:gd name="connsiteY95" fmla="*/ 422001 h 1850141"/>
              <a:gd name="connsiteX96" fmla="*/ 1524000 w 2687320"/>
              <a:gd name="connsiteY96" fmla="*/ 355961 h 1850141"/>
              <a:gd name="connsiteX97" fmla="*/ 1478280 w 2687320"/>
              <a:gd name="connsiteY97" fmla="*/ 330561 h 1850141"/>
              <a:gd name="connsiteX98" fmla="*/ 1366520 w 2687320"/>
              <a:gd name="connsiteY98" fmla="*/ 239121 h 1850141"/>
              <a:gd name="connsiteX99" fmla="*/ 1203960 w 2687320"/>
              <a:gd name="connsiteY99" fmla="*/ 142601 h 1850141"/>
              <a:gd name="connsiteX100" fmla="*/ 1158240 w 2687320"/>
              <a:gd name="connsiteY100" fmla="*/ 132441 h 1850141"/>
              <a:gd name="connsiteX101" fmla="*/ 1107440 w 2687320"/>
              <a:gd name="connsiteY101" fmla="*/ 112121 h 1850141"/>
              <a:gd name="connsiteX102" fmla="*/ 1076960 w 2687320"/>
              <a:gd name="connsiteY102" fmla="*/ 96881 h 1850141"/>
              <a:gd name="connsiteX103" fmla="*/ 985520 w 2687320"/>
              <a:gd name="connsiteY103" fmla="*/ 71481 h 1850141"/>
              <a:gd name="connsiteX104" fmla="*/ 939800 w 2687320"/>
              <a:gd name="connsiteY104" fmla="*/ 56241 h 1850141"/>
              <a:gd name="connsiteX105" fmla="*/ 863600 w 2687320"/>
              <a:gd name="connsiteY105" fmla="*/ 46081 h 1850141"/>
              <a:gd name="connsiteX106" fmla="*/ 767080 w 2687320"/>
              <a:gd name="connsiteY106" fmla="*/ 30841 h 1850141"/>
              <a:gd name="connsiteX107" fmla="*/ 731520 w 2687320"/>
              <a:gd name="connsiteY107" fmla="*/ 25761 h 1850141"/>
              <a:gd name="connsiteX108" fmla="*/ 701040 w 2687320"/>
              <a:gd name="connsiteY108" fmla="*/ 15601 h 1850141"/>
              <a:gd name="connsiteX109" fmla="*/ 238760 w 2687320"/>
              <a:gd name="connsiteY109" fmla="*/ 10521 h 1850141"/>
              <a:gd name="connsiteX110" fmla="*/ 213360 w 2687320"/>
              <a:gd name="connsiteY110" fmla="*/ 15601 h 1850141"/>
              <a:gd name="connsiteX111" fmla="*/ 167640 w 2687320"/>
              <a:gd name="connsiteY111" fmla="*/ 20681 h 1850141"/>
              <a:gd name="connsiteX112" fmla="*/ 147320 w 2687320"/>
              <a:gd name="connsiteY112" fmla="*/ 30841 h 1850141"/>
              <a:gd name="connsiteX113" fmla="*/ 116840 w 2687320"/>
              <a:gd name="connsiteY113" fmla="*/ 46081 h 1850141"/>
              <a:gd name="connsiteX114" fmla="*/ 76200 w 2687320"/>
              <a:gd name="connsiteY114" fmla="*/ 66401 h 1850141"/>
              <a:gd name="connsiteX115" fmla="*/ 40640 w 2687320"/>
              <a:gd name="connsiteY115" fmla="*/ 96881 h 1850141"/>
              <a:gd name="connsiteX116" fmla="*/ 25400 w 2687320"/>
              <a:gd name="connsiteY116" fmla="*/ 117201 h 1850141"/>
              <a:gd name="connsiteX117" fmla="*/ 20320 w 2687320"/>
              <a:gd name="connsiteY117" fmla="*/ 132441 h 1850141"/>
              <a:gd name="connsiteX118" fmla="*/ 0 w 2687320"/>
              <a:gd name="connsiteY118" fmla="*/ 162921 h 1850141"/>
              <a:gd name="connsiteX119" fmla="*/ 10160 w 2687320"/>
              <a:gd name="connsiteY119" fmla="*/ 208641 h 185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687320" h="1850141">
                <a:moveTo>
                  <a:pt x="10160" y="208641"/>
                </a:moveTo>
                <a:cubicBezTo>
                  <a:pt x="12700" y="224728"/>
                  <a:pt x="12104" y="242715"/>
                  <a:pt x="15240" y="259441"/>
                </a:cubicBezTo>
                <a:cubicBezTo>
                  <a:pt x="17214" y="269967"/>
                  <a:pt x="22803" y="279531"/>
                  <a:pt x="25400" y="289921"/>
                </a:cubicBezTo>
                <a:lnTo>
                  <a:pt x="30480" y="310241"/>
                </a:lnTo>
                <a:cubicBezTo>
                  <a:pt x="28787" y="323788"/>
                  <a:pt x="27331" y="337366"/>
                  <a:pt x="25400" y="350881"/>
                </a:cubicBezTo>
                <a:cubicBezTo>
                  <a:pt x="23943" y="361078"/>
                  <a:pt x="20320" y="371061"/>
                  <a:pt x="20320" y="381361"/>
                </a:cubicBezTo>
                <a:cubicBezTo>
                  <a:pt x="20320" y="420344"/>
                  <a:pt x="21389" y="459424"/>
                  <a:pt x="25400" y="498201"/>
                </a:cubicBezTo>
                <a:cubicBezTo>
                  <a:pt x="26502" y="508854"/>
                  <a:pt x="32173" y="518521"/>
                  <a:pt x="35560" y="528681"/>
                </a:cubicBezTo>
                <a:cubicBezTo>
                  <a:pt x="38947" y="538841"/>
                  <a:pt x="43620" y="548659"/>
                  <a:pt x="45720" y="559161"/>
                </a:cubicBezTo>
                <a:cubicBezTo>
                  <a:pt x="51850" y="589812"/>
                  <a:pt x="48070" y="576370"/>
                  <a:pt x="55880" y="599801"/>
                </a:cubicBezTo>
                <a:cubicBezTo>
                  <a:pt x="56978" y="609682"/>
                  <a:pt x="62933" y="667619"/>
                  <a:pt x="66040" y="681081"/>
                </a:cubicBezTo>
                <a:cubicBezTo>
                  <a:pt x="68448" y="691516"/>
                  <a:pt x="73334" y="701242"/>
                  <a:pt x="76200" y="711561"/>
                </a:cubicBezTo>
                <a:cubicBezTo>
                  <a:pt x="81806" y="731742"/>
                  <a:pt x="84816" y="752650"/>
                  <a:pt x="91440" y="772521"/>
                </a:cubicBezTo>
                <a:cubicBezTo>
                  <a:pt x="94827" y="782681"/>
                  <a:pt x="95659" y="794090"/>
                  <a:pt x="101600" y="803001"/>
                </a:cubicBezTo>
                <a:cubicBezTo>
                  <a:pt x="113036" y="820155"/>
                  <a:pt x="115141" y="821046"/>
                  <a:pt x="121920" y="843641"/>
                </a:cubicBezTo>
                <a:cubicBezTo>
                  <a:pt x="124401" y="851911"/>
                  <a:pt x="125127" y="860612"/>
                  <a:pt x="127000" y="869041"/>
                </a:cubicBezTo>
                <a:cubicBezTo>
                  <a:pt x="128515" y="875857"/>
                  <a:pt x="130162" y="882648"/>
                  <a:pt x="132080" y="889361"/>
                </a:cubicBezTo>
                <a:cubicBezTo>
                  <a:pt x="133551" y="894510"/>
                  <a:pt x="134503" y="899952"/>
                  <a:pt x="137160" y="904601"/>
                </a:cubicBezTo>
                <a:cubicBezTo>
                  <a:pt x="162646" y="949201"/>
                  <a:pt x="143493" y="896948"/>
                  <a:pt x="172720" y="955401"/>
                </a:cubicBezTo>
                <a:cubicBezTo>
                  <a:pt x="190690" y="991342"/>
                  <a:pt x="178509" y="979580"/>
                  <a:pt x="203200" y="996041"/>
                </a:cubicBezTo>
                <a:cubicBezTo>
                  <a:pt x="213153" y="1015947"/>
                  <a:pt x="221029" y="1033648"/>
                  <a:pt x="233680" y="1051921"/>
                </a:cubicBezTo>
                <a:cubicBezTo>
                  <a:pt x="243319" y="1065843"/>
                  <a:pt x="253698" y="1079246"/>
                  <a:pt x="264160" y="1092561"/>
                </a:cubicBezTo>
                <a:cubicBezTo>
                  <a:pt x="272331" y="1102960"/>
                  <a:pt x="282224" y="1112037"/>
                  <a:pt x="289560" y="1123041"/>
                </a:cubicBezTo>
                <a:cubicBezTo>
                  <a:pt x="304949" y="1146124"/>
                  <a:pt x="315350" y="1164071"/>
                  <a:pt x="335280" y="1184001"/>
                </a:cubicBezTo>
                <a:cubicBezTo>
                  <a:pt x="372884" y="1221605"/>
                  <a:pt x="338717" y="1171787"/>
                  <a:pt x="381000" y="1224641"/>
                </a:cubicBezTo>
                <a:cubicBezTo>
                  <a:pt x="387168" y="1232351"/>
                  <a:pt x="390316" y="1242142"/>
                  <a:pt x="396240" y="1250041"/>
                </a:cubicBezTo>
                <a:cubicBezTo>
                  <a:pt x="400551" y="1255788"/>
                  <a:pt x="407304" y="1259435"/>
                  <a:pt x="411480" y="1265281"/>
                </a:cubicBezTo>
                <a:cubicBezTo>
                  <a:pt x="426402" y="1286171"/>
                  <a:pt x="415802" y="1283243"/>
                  <a:pt x="431800" y="1300841"/>
                </a:cubicBezTo>
                <a:lnTo>
                  <a:pt x="487680" y="1356721"/>
                </a:lnTo>
                <a:cubicBezTo>
                  <a:pt x="494453" y="1363494"/>
                  <a:pt x="502687" y="1369071"/>
                  <a:pt x="508000" y="1377041"/>
                </a:cubicBezTo>
                <a:cubicBezTo>
                  <a:pt x="517380" y="1391110"/>
                  <a:pt x="526413" y="1405614"/>
                  <a:pt x="538480" y="1417681"/>
                </a:cubicBezTo>
                <a:cubicBezTo>
                  <a:pt x="544467" y="1423668"/>
                  <a:pt x="551755" y="1428225"/>
                  <a:pt x="558800" y="1432921"/>
                </a:cubicBezTo>
                <a:cubicBezTo>
                  <a:pt x="577170" y="1445168"/>
                  <a:pt x="596310" y="1456234"/>
                  <a:pt x="614680" y="1468481"/>
                </a:cubicBezTo>
                <a:cubicBezTo>
                  <a:pt x="619760" y="1471868"/>
                  <a:pt x="624952" y="1475092"/>
                  <a:pt x="629920" y="1478641"/>
                </a:cubicBezTo>
                <a:cubicBezTo>
                  <a:pt x="645128" y="1489504"/>
                  <a:pt x="652658" y="1498074"/>
                  <a:pt x="670560" y="1504041"/>
                </a:cubicBezTo>
                <a:cubicBezTo>
                  <a:pt x="678751" y="1506771"/>
                  <a:pt x="687493" y="1507428"/>
                  <a:pt x="695960" y="1509121"/>
                </a:cubicBezTo>
                <a:cubicBezTo>
                  <a:pt x="702733" y="1512508"/>
                  <a:pt x="709249" y="1516469"/>
                  <a:pt x="716280" y="1519281"/>
                </a:cubicBezTo>
                <a:cubicBezTo>
                  <a:pt x="726224" y="1523258"/>
                  <a:pt x="737295" y="1524430"/>
                  <a:pt x="746760" y="1529441"/>
                </a:cubicBezTo>
                <a:cubicBezTo>
                  <a:pt x="766273" y="1539771"/>
                  <a:pt x="784977" y="1551754"/>
                  <a:pt x="802640" y="1565001"/>
                </a:cubicBezTo>
                <a:cubicBezTo>
                  <a:pt x="827244" y="1583454"/>
                  <a:pt x="814928" y="1577564"/>
                  <a:pt x="838200" y="1585321"/>
                </a:cubicBezTo>
                <a:cubicBezTo>
                  <a:pt x="860093" y="1601741"/>
                  <a:pt x="884437" y="1621088"/>
                  <a:pt x="909320" y="1631041"/>
                </a:cubicBezTo>
                <a:lnTo>
                  <a:pt x="960120" y="1651361"/>
                </a:lnTo>
                <a:cubicBezTo>
                  <a:pt x="968587" y="1654748"/>
                  <a:pt x="976578" y="1659733"/>
                  <a:pt x="985520" y="1661521"/>
                </a:cubicBezTo>
                <a:cubicBezTo>
                  <a:pt x="993987" y="1663214"/>
                  <a:pt x="1002543" y="1664507"/>
                  <a:pt x="1010920" y="1666601"/>
                </a:cubicBezTo>
                <a:cubicBezTo>
                  <a:pt x="1029982" y="1671366"/>
                  <a:pt x="1026126" y="1673118"/>
                  <a:pt x="1046480" y="1681841"/>
                </a:cubicBezTo>
                <a:cubicBezTo>
                  <a:pt x="1056683" y="1686214"/>
                  <a:pt x="1071729" y="1689423"/>
                  <a:pt x="1082040" y="1692001"/>
                </a:cubicBezTo>
                <a:cubicBezTo>
                  <a:pt x="1185139" y="1750915"/>
                  <a:pt x="1079981" y="1693908"/>
                  <a:pt x="1132840" y="1717401"/>
                </a:cubicBezTo>
                <a:cubicBezTo>
                  <a:pt x="1143220" y="1722014"/>
                  <a:pt x="1152623" y="1728820"/>
                  <a:pt x="1163320" y="1732641"/>
                </a:cubicBezTo>
                <a:cubicBezTo>
                  <a:pt x="1176470" y="1737337"/>
                  <a:pt x="1190413" y="1739414"/>
                  <a:pt x="1203960" y="1742801"/>
                </a:cubicBezTo>
                <a:cubicBezTo>
                  <a:pt x="1209040" y="1746188"/>
                  <a:pt x="1213739" y="1750231"/>
                  <a:pt x="1219200" y="1752961"/>
                </a:cubicBezTo>
                <a:cubicBezTo>
                  <a:pt x="1227736" y="1757229"/>
                  <a:pt x="1246622" y="1760680"/>
                  <a:pt x="1254760" y="1763121"/>
                </a:cubicBezTo>
                <a:cubicBezTo>
                  <a:pt x="1265018" y="1766198"/>
                  <a:pt x="1274850" y="1770684"/>
                  <a:pt x="1285240" y="1773281"/>
                </a:cubicBezTo>
                <a:cubicBezTo>
                  <a:pt x="1298787" y="1776668"/>
                  <a:pt x="1312915" y="1778255"/>
                  <a:pt x="1325880" y="1783441"/>
                </a:cubicBezTo>
                <a:cubicBezTo>
                  <a:pt x="1334347" y="1786828"/>
                  <a:pt x="1342317" y="1791920"/>
                  <a:pt x="1351280" y="1793601"/>
                </a:cubicBezTo>
                <a:cubicBezTo>
                  <a:pt x="1369663" y="1797048"/>
                  <a:pt x="1388585" y="1796496"/>
                  <a:pt x="1407160" y="1798681"/>
                </a:cubicBezTo>
                <a:cubicBezTo>
                  <a:pt x="1417390" y="1799884"/>
                  <a:pt x="1427443" y="1802304"/>
                  <a:pt x="1437640" y="1803761"/>
                </a:cubicBezTo>
                <a:cubicBezTo>
                  <a:pt x="1451155" y="1805692"/>
                  <a:pt x="1464733" y="1807148"/>
                  <a:pt x="1478280" y="1808841"/>
                </a:cubicBezTo>
                <a:cubicBezTo>
                  <a:pt x="1489660" y="1812634"/>
                  <a:pt x="1501994" y="1817179"/>
                  <a:pt x="1513840" y="1819001"/>
                </a:cubicBezTo>
                <a:cubicBezTo>
                  <a:pt x="1528995" y="1821333"/>
                  <a:pt x="1544279" y="1822808"/>
                  <a:pt x="1559560" y="1824081"/>
                </a:cubicBezTo>
                <a:cubicBezTo>
                  <a:pt x="1584928" y="1826195"/>
                  <a:pt x="1610321" y="1828219"/>
                  <a:pt x="1635760" y="1829161"/>
                </a:cubicBezTo>
                <a:lnTo>
                  <a:pt x="1971040" y="1839321"/>
                </a:lnTo>
                <a:cubicBezTo>
                  <a:pt x="1977813" y="1841014"/>
                  <a:pt x="1984459" y="1843339"/>
                  <a:pt x="1991360" y="1844401"/>
                </a:cubicBezTo>
                <a:cubicBezTo>
                  <a:pt x="2063296" y="1855468"/>
                  <a:pt x="2086538" y="1847715"/>
                  <a:pt x="2179320" y="1844401"/>
                </a:cubicBezTo>
                <a:cubicBezTo>
                  <a:pt x="2197776" y="1841325"/>
                  <a:pt x="2233365" y="1834968"/>
                  <a:pt x="2250440" y="1834241"/>
                </a:cubicBezTo>
                <a:cubicBezTo>
                  <a:pt x="2316442" y="1831432"/>
                  <a:pt x="2382520" y="1830854"/>
                  <a:pt x="2448560" y="1829161"/>
                </a:cubicBezTo>
                <a:lnTo>
                  <a:pt x="2479040" y="1808841"/>
                </a:lnTo>
                <a:cubicBezTo>
                  <a:pt x="2484120" y="1805454"/>
                  <a:pt x="2488357" y="1800162"/>
                  <a:pt x="2494280" y="1798681"/>
                </a:cubicBezTo>
                <a:cubicBezTo>
                  <a:pt x="2541116" y="1786972"/>
                  <a:pt x="2483241" y="1801993"/>
                  <a:pt x="2545080" y="1783441"/>
                </a:cubicBezTo>
                <a:cubicBezTo>
                  <a:pt x="2553218" y="1781000"/>
                  <a:pt x="2572104" y="1777549"/>
                  <a:pt x="2580640" y="1773281"/>
                </a:cubicBezTo>
                <a:cubicBezTo>
                  <a:pt x="2616099" y="1755552"/>
                  <a:pt x="2597268" y="1762657"/>
                  <a:pt x="2626360" y="1737721"/>
                </a:cubicBezTo>
                <a:cubicBezTo>
                  <a:pt x="2662385" y="1706843"/>
                  <a:pt x="2616896" y="1758441"/>
                  <a:pt x="2661920" y="1702161"/>
                </a:cubicBezTo>
                <a:cubicBezTo>
                  <a:pt x="2663613" y="1695388"/>
                  <a:pt x="2665562" y="1688673"/>
                  <a:pt x="2667000" y="1681841"/>
                </a:cubicBezTo>
                <a:cubicBezTo>
                  <a:pt x="2685617" y="1593409"/>
                  <a:pt x="2673568" y="1631658"/>
                  <a:pt x="2687320" y="1590401"/>
                </a:cubicBezTo>
                <a:cubicBezTo>
                  <a:pt x="2683933" y="1563308"/>
                  <a:pt x="2681210" y="1536123"/>
                  <a:pt x="2677160" y="1509121"/>
                </a:cubicBezTo>
                <a:cubicBezTo>
                  <a:pt x="2675731" y="1499593"/>
                  <a:pt x="2670492" y="1483163"/>
                  <a:pt x="2667000" y="1473561"/>
                </a:cubicBezTo>
                <a:cubicBezTo>
                  <a:pt x="2662056" y="1459964"/>
                  <a:pt x="2657325" y="1446276"/>
                  <a:pt x="2651760" y="1432921"/>
                </a:cubicBezTo>
                <a:cubicBezTo>
                  <a:pt x="2648847" y="1425931"/>
                  <a:pt x="2644412" y="1419632"/>
                  <a:pt x="2641600" y="1412601"/>
                </a:cubicBezTo>
                <a:cubicBezTo>
                  <a:pt x="2620568" y="1360021"/>
                  <a:pt x="2645374" y="1403022"/>
                  <a:pt x="2611120" y="1351641"/>
                </a:cubicBezTo>
                <a:cubicBezTo>
                  <a:pt x="2601821" y="1314445"/>
                  <a:pt x="2612870" y="1346645"/>
                  <a:pt x="2585720" y="1305921"/>
                </a:cubicBezTo>
                <a:cubicBezTo>
                  <a:pt x="2581519" y="1299620"/>
                  <a:pt x="2579529" y="1292050"/>
                  <a:pt x="2575560" y="1285601"/>
                </a:cubicBezTo>
                <a:cubicBezTo>
                  <a:pt x="2552539" y="1248191"/>
                  <a:pt x="2543368" y="1238538"/>
                  <a:pt x="2519680" y="1204321"/>
                </a:cubicBezTo>
                <a:cubicBezTo>
                  <a:pt x="2512729" y="1194281"/>
                  <a:pt x="2505963" y="1184112"/>
                  <a:pt x="2499360" y="1173841"/>
                </a:cubicBezTo>
                <a:cubicBezTo>
                  <a:pt x="2490721" y="1160403"/>
                  <a:pt x="2483545" y="1145981"/>
                  <a:pt x="2473960" y="1133201"/>
                </a:cubicBezTo>
                <a:cubicBezTo>
                  <a:pt x="2463800" y="1119654"/>
                  <a:pt x="2453119" y="1106483"/>
                  <a:pt x="2443480" y="1092561"/>
                </a:cubicBezTo>
                <a:cubicBezTo>
                  <a:pt x="2437860" y="1084443"/>
                  <a:pt x="2433717" y="1075376"/>
                  <a:pt x="2428240" y="1067161"/>
                </a:cubicBezTo>
                <a:cubicBezTo>
                  <a:pt x="2407086" y="1035430"/>
                  <a:pt x="2380438" y="993959"/>
                  <a:pt x="2352040" y="965561"/>
                </a:cubicBezTo>
                <a:cubicBezTo>
                  <a:pt x="2342688" y="956209"/>
                  <a:pt x="2331251" y="949160"/>
                  <a:pt x="2321560" y="940161"/>
                </a:cubicBezTo>
                <a:cubicBezTo>
                  <a:pt x="2307521" y="927125"/>
                  <a:pt x="2295984" y="911357"/>
                  <a:pt x="2280920" y="899521"/>
                </a:cubicBezTo>
                <a:cubicBezTo>
                  <a:pt x="2270811" y="891578"/>
                  <a:pt x="2143392" y="805437"/>
                  <a:pt x="2118360" y="782681"/>
                </a:cubicBezTo>
                <a:cubicBezTo>
                  <a:pt x="2099733" y="765748"/>
                  <a:pt x="2082815" y="746720"/>
                  <a:pt x="2062480" y="731881"/>
                </a:cubicBezTo>
                <a:cubicBezTo>
                  <a:pt x="2019988" y="700873"/>
                  <a:pt x="1974563" y="674097"/>
                  <a:pt x="1930400" y="645521"/>
                </a:cubicBezTo>
                <a:cubicBezTo>
                  <a:pt x="1916988" y="636843"/>
                  <a:pt x="1902847" y="629282"/>
                  <a:pt x="1889760" y="620121"/>
                </a:cubicBezTo>
                <a:cubicBezTo>
                  <a:pt x="1872827" y="608268"/>
                  <a:pt x="1856347" y="595738"/>
                  <a:pt x="1838960" y="584561"/>
                </a:cubicBezTo>
                <a:cubicBezTo>
                  <a:pt x="1832590" y="580466"/>
                  <a:pt x="1825260" y="578079"/>
                  <a:pt x="1818640" y="574401"/>
                </a:cubicBezTo>
                <a:cubicBezTo>
                  <a:pt x="1781561" y="553801"/>
                  <a:pt x="1701813" y="498214"/>
                  <a:pt x="1691640" y="488041"/>
                </a:cubicBezTo>
                <a:cubicBezTo>
                  <a:pt x="1637845" y="434246"/>
                  <a:pt x="1685445" y="478315"/>
                  <a:pt x="1610360" y="422001"/>
                </a:cubicBezTo>
                <a:cubicBezTo>
                  <a:pt x="1579892" y="399150"/>
                  <a:pt x="1555908" y="375903"/>
                  <a:pt x="1524000" y="355961"/>
                </a:cubicBezTo>
                <a:cubicBezTo>
                  <a:pt x="1509216" y="346721"/>
                  <a:pt x="1492281" y="340949"/>
                  <a:pt x="1478280" y="330561"/>
                </a:cubicBezTo>
                <a:cubicBezTo>
                  <a:pt x="1439624" y="301881"/>
                  <a:pt x="1407216" y="264824"/>
                  <a:pt x="1366520" y="239121"/>
                </a:cubicBezTo>
                <a:cubicBezTo>
                  <a:pt x="1336959" y="220451"/>
                  <a:pt x="1245622" y="159645"/>
                  <a:pt x="1203960" y="142601"/>
                </a:cubicBezTo>
                <a:cubicBezTo>
                  <a:pt x="1189511" y="136690"/>
                  <a:pt x="1173127" y="137142"/>
                  <a:pt x="1158240" y="132441"/>
                </a:cubicBezTo>
                <a:cubicBezTo>
                  <a:pt x="1140849" y="126949"/>
                  <a:pt x="1124149" y="119431"/>
                  <a:pt x="1107440" y="112121"/>
                </a:cubicBezTo>
                <a:cubicBezTo>
                  <a:pt x="1097033" y="107568"/>
                  <a:pt x="1087736" y="100473"/>
                  <a:pt x="1076960" y="96881"/>
                </a:cubicBezTo>
                <a:cubicBezTo>
                  <a:pt x="1046949" y="86877"/>
                  <a:pt x="1015531" y="81485"/>
                  <a:pt x="985520" y="71481"/>
                </a:cubicBezTo>
                <a:cubicBezTo>
                  <a:pt x="970280" y="66401"/>
                  <a:pt x="955527" y="59517"/>
                  <a:pt x="939800" y="56241"/>
                </a:cubicBezTo>
                <a:cubicBezTo>
                  <a:pt x="914714" y="51015"/>
                  <a:pt x="888952" y="49809"/>
                  <a:pt x="863600" y="46081"/>
                </a:cubicBezTo>
                <a:cubicBezTo>
                  <a:pt x="831375" y="41342"/>
                  <a:pt x="799325" y="35447"/>
                  <a:pt x="767080" y="30841"/>
                </a:cubicBezTo>
                <a:lnTo>
                  <a:pt x="731520" y="25761"/>
                </a:lnTo>
                <a:cubicBezTo>
                  <a:pt x="721360" y="22374"/>
                  <a:pt x="711520" y="17807"/>
                  <a:pt x="701040" y="15601"/>
                </a:cubicBezTo>
                <a:cubicBezTo>
                  <a:pt x="554336" y="-15284"/>
                  <a:pt x="361380" y="8949"/>
                  <a:pt x="238760" y="10521"/>
                </a:cubicBezTo>
                <a:cubicBezTo>
                  <a:pt x="230293" y="12214"/>
                  <a:pt x="221908" y="14380"/>
                  <a:pt x="213360" y="15601"/>
                </a:cubicBezTo>
                <a:cubicBezTo>
                  <a:pt x="198180" y="17770"/>
                  <a:pt x="182581" y="17233"/>
                  <a:pt x="167640" y="20681"/>
                </a:cubicBezTo>
                <a:cubicBezTo>
                  <a:pt x="160261" y="22384"/>
                  <a:pt x="154281" y="27858"/>
                  <a:pt x="147320" y="30841"/>
                </a:cubicBezTo>
                <a:cubicBezTo>
                  <a:pt x="91237" y="54877"/>
                  <a:pt x="176500" y="13539"/>
                  <a:pt x="116840" y="46081"/>
                </a:cubicBezTo>
                <a:cubicBezTo>
                  <a:pt x="103544" y="53334"/>
                  <a:pt x="88317" y="57314"/>
                  <a:pt x="76200" y="66401"/>
                </a:cubicBezTo>
                <a:cubicBezTo>
                  <a:pt x="60139" y="78447"/>
                  <a:pt x="53376" y="82022"/>
                  <a:pt x="40640" y="96881"/>
                </a:cubicBezTo>
                <a:cubicBezTo>
                  <a:pt x="35130" y="103309"/>
                  <a:pt x="30480" y="110428"/>
                  <a:pt x="25400" y="117201"/>
                </a:cubicBezTo>
                <a:cubicBezTo>
                  <a:pt x="23707" y="122281"/>
                  <a:pt x="23290" y="127986"/>
                  <a:pt x="20320" y="132441"/>
                </a:cubicBezTo>
                <a:cubicBezTo>
                  <a:pt x="-5049" y="170494"/>
                  <a:pt x="12079" y="126684"/>
                  <a:pt x="0" y="162921"/>
                </a:cubicBezTo>
                <a:cubicBezTo>
                  <a:pt x="5319" y="200157"/>
                  <a:pt x="7620" y="192554"/>
                  <a:pt x="10160" y="20864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DE1BEC-82DC-3A32-F2E7-F4D8671D6941}"/>
              </a:ext>
            </a:extLst>
          </p:cNvPr>
          <p:cNvSpPr txBox="1"/>
          <p:nvPr/>
        </p:nvSpPr>
        <p:spPr>
          <a:xfrm>
            <a:off x="5669280" y="6252588"/>
            <a:ext cx="6522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Original Paper: O. </a:t>
            </a:r>
            <a:r>
              <a:rPr lang="en-US" sz="1600" dirty="0" err="1"/>
              <a:t>Ronneberger</a:t>
            </a:r>
            <a:r>
              <a:rPr lang="en-US" sz="1600" dirty="0"/>
              <a:t> et al., U-Net: Convolutional Networks for Biomedical Image Segmentation, 2015, MICCAI.</a:t>
            </a:r>
          </a:p>
        </p:txBody>
      </p:sp>
    </p:spTree>
    <p:extLst>
      <p:ext uri="{BB962C8B-B14F-4D97-AF65-F5344CB8AC3E}">
        <p14:creationId xmlns:p14="http://schemas.microsoft.com/office/powerpoint/2010/main" val="3055533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8EF76-1079-C72D-9E80-82A60115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3A13-81EA-A277-D885-06CD93DF8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U-Net Architecture for Semantic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1DF54-790D-B72B-CF79-BA72ACAF0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dirty="0">
                <a:solidFill>
                  <a:srgbClr val="0D0D0D"/>
                </a:solidFill>
              </a:rPr>
              <a:t>U-Net is a convolutional neural network (CNN) architecture designed for semantic segmentation tasks, particularly in the field of biomedical image analysis.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E3F74F7C-55D5-7540-F6F8-21DBBAB3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3" y="3429000"/>
            <a:ext cx="7689931" cy="2449086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AAFD17B8-747E-9E57-5EFC-AF87062DDFD3}"/>
              </a:ext>
            </a:extLst>
          </p:cNvPr>
          <p:cNvSpPr txBox="1"/>
          <p:nvPr/>
        </p:nvSpPr>
        <p:spPr>
          <a:xfrm>
            <a:off x="6868160" y="2832417"/>
            <a:ext cx="5210053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/>
              <a:t>The Expansive Path (Decoder):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It is responsible for recovering spatial information and generating detailed segmentation masks.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It consists of up-sampling layers and skip connections that progressively increase the spatial resolution of feature maps while retaining rich spatial information.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By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upsampling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the feature maps from the encoder and concatenating them with feature maps from corresponding layers in the decoder, the decoder enables precise localization of objects and fine-grained segmentation.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CCE37E7-CCE2-28BD-8F60-B1AC12DD24B9}"/>
              </a:ext>
            </a:extLst>
          </p:cNvPr>
          <p:cNvSpPr/>
          <p:nvPr/>
        </p:nvSpPr>
        <p:spPr>
          <a:xfrm>
            <a:off x="3653763" y="3303270"/>
            <a:ext cx="2941347" cy="1912620"/>
          </a:xfrm>
          <a:custGeom>
            <a:avLst/>
            <a:gdLst>
              <a:gd name="connsiteX0" fmla="*/ 1604037 w 2941347"/>
              <a:gd name="connsiteY0" fmla="*/ 247650 h 1912620"/>
              <a:gd name="connsiteX1" fmla="*/ 1611657 w 2941347"/>
              <a:gd name="connsiteY1" fmla="*/ 201930 h 1912620"/>
              <a:gd name="connsiteX2" fmla="*/ 1623087 w 2941347"/>
              <a:gd name="connsiteY2" fmla="*/ 186690 h 1912620"/>
              <a:gd name="connsiteX3" fmla="*/ 1634517 w 2941347"/>
              <a:gd name="connsiteY3" fmla="*/ 167640 h 1912620"/>
              <a:gd name="connsiteX4" fmla="*/ 1638327 w 2941347"/>
              <a:gd name="connsiteY4" fmla="*/ 148590 h 1912620"/>
              <a:gd name="connsiteX5" fmla="*/ 1645947 w 2941347"/>
              <a:gd name="connsiteY5" fmla="*/ 137160 h 1912620"/>
              <a:gd name="connsiteX6" fmla="*/ 1695477 w 2941347"/>
              <a:gd name="connsiteY6" fmla="*/ 87630 h 1912620"/>
              <a:gd name="connsiteX7" fmla="*/ 1722147 w 2941347"/>
              <a:gd name="connsiteY7" fmla="*/ 68580 h 1912620"/>
              <a:gd name="connsiteX8" fmla="*/ 1825017 w 2941347"/>
              <a:gd name="connsiteY8" fmla="*/ 26670 h 1912620"/>
              <a:gd name="connsiteX9" fmla="*/ 1874547 w 2941347"/>
              <a:gd name="connsiteY9" fmla="*/ 11430 h 1912620"/>
              <a:gd name="connsiteX10" fmla="*/ 1885977 w 2941347"/>
              <a:gd name="connsiteY10" fmla="*/ 7620 h 1912620"/>
              <a:gd name="connsiteX11" fmla="*/ 1946937 w 2941347"/>
              <a:gd name="connsiteY11" fmla="*/ 0 h 1912620"/>
              <a:gd name="connsiteX12" fmla="*/ 2145057 w 2941347"/>
              <a:gd name="connsiteY12" fmla="*/ 3810 h 1912620"/>
              <a:gd name="connsiteX13" fmla="*/ 2171727 w 2941347"/>
              <a:gd name="connsiteY13" fmla="*/ 11430 h 1912620"/>
              <a:gd name="connsiteX14" fmla="*/ 2221257 w 2941347"/>
              <a:gd name="connsiteY14" fmla="*/ 19050 h 1912620"/>
              <a:gd name="connsiteX15" fmla="*/ 2270787 w 2941347"/>
              <a:gd name="connsiteY15" fmla="*/ 30480 h 1912620"/>
              <a:gd name="connsiteX16" fmla="*/ 2354607 w 2941347"/>
              <a:gd name="connsiteY16" fmla="*/ 38100 h 1912620"/>
              <a:gd name="connsiteX17" fmla="*/ 2400327 w 2941347"/>
              <a:gd name="connsiteY17" fmla="*/ 45720 h 1912620"/>
              <a:gd name="connsiteX18" fmla="*/ 2430807 w 2941347"/>
              <a:gd name="connsiteY18" fmla="*/ 53340 h 1912620"/>
              <a:gd name="connsiteX19" fmla="*/ 2472717 w 2941347"/>
              <a:gd name="connsiteY19" fmla="*/ 57150 h 1912620"/>
              <a:gd name="connsiteX20" fmla="*/ 2495577 w 2941347"/>
              <a:gd name="connsiteY20" fmla="*/ 60960 h 1912620"/>
              <a:gd name="connsiteX21" fmla="*/ 2514627 w 2941347"/>
              <a:gd name="connsiteY21" fmla="*/ 64770 h 1912620"/>
              <a:gd name="connsiteX22" fmla="*/ 2617497 w 2941347"/>
              <a:gd name="connsiteY22" fmla="*/ 68580 h 1912620"/>
              <a:gd name="connsiteX23" fmla="*/ 2651787 w 2941347"/>
              <a:gd name="connsiteY23" fmla="*/ 72390 h 1912620"/>
              <a:gd name="connsiteX24" fmla="*/ 2663217 w 2941347"/>
              <a:gd name="connsiteY24" fmla="*/ 76200 h 1912620"/>
              <a:gd name="connsiteX25" fmla="*/ 2689887 w 2941347"/>
              <a:gd name="connsiteY25" fmla="*/ 83820 h 1912620"/>
              <a:gd name="connsiteX26" fmla="*/ 2712747 w 2941347"/>
              <a:gd name="connsiteY26" fmla="*/ 87630 h 1912620"/>
              <a:gd name="connsiteX27" fmla="*/ 2811807 w 2941347"/>
              <a:gd name="connsiteY27" fmla="*/ 125730 h 1912620"/>
              <a:gd name="connsiteX28" fmla="*/ 2827047 w 2941347"/>
              <a:gd name="connsiteY28" fmla="*/ 133350 h 1912620"/>
              <a:gd name="connsiteX29" fmla="*/ 2838477 w 2941347"/>
              <a:gd name="connsiteY29" fmla="*/ 140970 h 1912620"/>
              <a:gd name="connsiteX30" fmla="*/ 2868957 w 2941347"/>
              <a:gd name="connsiteY30" fmla="*/ 156210 h 1912620"/>
              <a:gd name="connsiteX31" fmla="*/ 2888007 w 2941347"/>
              <a:gd name="connsiteY31" fmla="*/ 179070 h 1912620"/>
              <a:gd name="connsiteX32" fmla="*/ 2895627 w 2941347"/>
              <a:gd name="connsiteY32" fmla="*/ 194310 h 1912620"/>
              <a:gd name="connsiteX33" fmla="*/ 2918487 w 2941347"/>
              <a:gd name="connsiteY33" fmla="*/ 232410 h 1912620"/>
              <a:gd name="connsiteX34" fmla="*/ 2929917 w 2941347"/>
              <a:gd name="connsiteY34" fmla="*/ 262890 h 1912620"/>
              <a:gd name="connsiteX35" fmla="*/ 2933727 w 2941347"/>
              <a:gd name="connsiteY35" fmla="*/ 300990 h 1912620"/>
              <a:gd name="connsiteX36" fmla="*/ 2941347 w 2941347"/>
              <a:gd name="connsiteY36" fmla="*/ 323850 h 1912620"/>
              <a:gd name="connsiteX37" fmla="*/ 2933727 w 2941347"/>
              <a:gd name="connsiteY37" fmla="*/ 464820 h 1912620"/>
              <a:gd name="connsiteX38" fmla="*/ 2910867 w 2941347"/>
              <a:gd name="connsiteY38" fmla="*/ 491490 h 1912620"/>
              <a:gd name="connsiteX39" fmla="*/ 2903247 w 2941347"/>
              <a:gd name="connsiteY39" fmla="*/ 502920 h 1912620"/>
              <a:gd name="connsiteX40" fmla="*/ 2891817 w 2941347"/>
              <a:gd name="connsiteY40" fmla="*/ 518160 h 1912620"/>
              <a:gd name="connsiteX41" fmla="*/ 2872767 w 2941347"/>
              <a:gd name="connsiteY41" fmla="*/ 541020 h 1912620"/>
              <a:gd name="connsiteX42" fmla="*/ 2857527 w 2941347"/>
              <a:gd name="connsiteY42" fmla="*/ 552450 h 1912620"/>
              <a:gd name="connsiteX43" fmla="*/ 2830857 w 2941347"/>
              <a:gd name="connsiteY43" fmla="*/ 579120 h 1912620"/>
              <a:gd name="connsiteX44" fmla="*/ 2796567 w 2941347"/>
              <a:gd name="connsiteY44" fmla="*/ 598170 h 1912620"/>
              <a:gd name="connsiteX45" fmla="*/ 2785137 w 2941347"/>
              <a:gd name="connsiteY45" fmla="*/ 601980 h 1912620"/>
              <a:gd name="connsiteX46" fmla="*/ 2769897 w 2941347"/>
              <a:gd name="connsiteY46" fmla="*/ 609600 h 1912620"/>
              <a:gd name="connsiteX47" fmla="*/ 2758467 w 2941347"/>
              <a:gd name="connsiteY47" fmla="*/ 617220 h 1912620"/>
              <a:gd name="connsiteX48" fmla="*/ 2712747 w 2941347"/>
              <a:gd name="connsiteY48" fmla="*/ 628650 h 1912620"/>
              <a:gd name="connsiteX49" fmla="*/ 2670837 w 2941347"/>
              <a:gd name="connsiteY49" fmla="*/ 643890 h 1912620"/>
              <a:gd name="connsiteX50" fmla="*/ 2602257 w 2941347"/>
              <a:gd name="connsiteY50" fmla="*/ 670560 h 1912620"/>
              <a:gd name="connsiteX51" fmla="*/ 2571777 w 2941347"/>
              <a:gd name="connsiteY51" fmla="*/ 678180 h 1912620"/>
              <a:gd name="connsiteX52" fmla="*/ 2514627 w 2941347"/>
              <a:gd name="connsiteY52" fmla="*/ 701040 h 1912620"/>
              <a:gd name="connsiteX53" fmla="*/ 2480337 w 2941347"/>
              <a:gd name="connsiteY53" fmla="*/ 720090 h 1912620"/>
              <a:gd name="connsiteX54" fmla="*/ 2453667 w 2941347"/>
              <a:gd name="connsiteY54" fmla="*/ 731520 h 1912620"/>
              <a:gd name="connsiteX55" fmla="*/ 2404137 w 2941347"/>
              <a:gd name="connsiteY55" fmla="*/ 765810 h 1912620"/>
              <a:gd name="connsiteX56" fmla="*/ 2369847 w 2941347"/>
              <a:gd name="connsiteY56" fmla="*/ 788670 h 1912620"/>
              <a:gd name="connsiteX57" fmla="*/ 2282217 w 2941347"/>
              <a:gd name="connsiteY57" fmla="*/ 830580 h 1912620"/>
              <a:gd name="connsiteX58" fmla="*/ 2251737 w 2941347"/>
              <a:gd name="connsiteY58" fmla="*/ 845820 h 1912620"/>
              <a:gd name="connsiteX59" fmla="*/ 2236497 w 2941347"/>
              <a:gd name="connsiteY59" fmla="*/ 857250 h 1912620"/>
              <a:gd name="connsiteX60" fmla="*/ 2217447 w 2941347"/>
              <a:gd name="connsiteY60" fmla="*/ 868680 h 1912620"/>
              <a:gd name="connsiteX61" fmla="*/ 2194587 w 2941347"/>
              <a:gd name="connsiteY61" fmla="*/ 883920 h 1912620"/>
              <a:gd name="connsiteX62" fmla="*/ 2171727 w 2941347"/>
              <a:gd name="connsiteY62" fmla="*/ 899160 h 1912620"/>
              <a:gd name="connsiteX63" fmla="*/ 2148867 w 2941347"/>
              <a:gd name="connsiteY63" fmla="*/ 910590 h 1912620"/>
              <a:gd name="connsiteX64" fmla="*/ 2126007 w 2941347"/>
              <a:gd name="connsiteY64" fmla="*/ 925830 h 1912620"/>
              <a:gd name="connsiteX65" fmla="*/ 2072667 w 2941347"/>
              <a:gd name="connsiteY65" fmla="*/ 967740 h 1912620"/>
              <a:gd name="connsiteX66" fmla="*/ 2038377 w 2941347"/>
              <a:gd name="connsiteY66" fmla="*/ 1005840 h 1912620"/>
              <a:gd name="connsiteX67" fmla="*/ 2023137 w 2941347"/>
              <a:gd name="connsiteY67" fmla="*/ 1036320 h 1912620"/>
              <a:gd name="connsiteX68" fmla="*/ 2000277 w 2941347"/>
              <a:gd name="connsiteY68" fmla="*/ 1059180 h 1912620"/>
              <a:gd name="connsiteX69" fmla="*/ 1996467 w 2941347"/>
              <a:gd name="connsiteY69" fmla="*/ 1070610 h 1912620"/>
              <a:gd name="connsiteX70" fmla="*/ 1973607 w 2941347"/>
              <a:gd name="connsiteY70" fmla="*/ 1089660 h 1912620"/>
              <a:gd name="connsiteX71" fmla="*/ 1912647 w 2941347"/>
              <a:gd name="connsiteY71" fmla="*/ 1135380 h 1912620"/>
              <a:gd name="connsiteX72" fmla="*/ 1844067 w 2941347"/>
              <a:gd name="connsiteY72" fmla="*/ 1181100 h 1912620"/>
              <a:gd name="connsiteX73" fmla="*/ 1813587 w 2941347"/>
              <a:gd name="connsiteY73" fmla="*/ 1207770 h 1912620"/>
              <a:gd name="connsiteX74" fmla="*/ 1771677 w 2941347"/>
              <a:gd name="connsiteY74" fmla="*/ 1245870 h 1912620"/>
              <a:gd name="connsiteX75" fmla="*/ 1729767 w 2941347"/>
              <a:gd name="connsiteY75" fmla="*/ 1272540 h 1912620"/>
              <a:gd name="connsiteX76" fmla="*/ 1661187 w 2941347"/>
              <a:gd name="connsiteY76" fmla="*/ 1329690 h 1912620"/>
              <a:gd name="connsiteX77" fmla="*/ 1623087 w 2941347"/>
              <a:gd name="connsiteY77" fmla="*/ 1383030 h 1912620"/>
              <a:gd name="connsiteX78" fmla="*/ 1596417 w 2941347"/>
              <a:gd name="connsiteY78" fmla="*/ 1402080 h 1912620"/>
              <a:gd name="connsiteX79" fmla="*/ 1554507 w 2941347"/>
              <a:gd name="connsiteY79" fmla="*/ 1432560 h 1912620"/>
              <a:gd name="connsiteX80" fmla="*/ 1531647 w 2941347"/>
              <a:gd name="connsiteY80" fmla="*/ 1443990 h 1912620"/>
              <a:gd name="connsiteX81" fmla="*/ 1504977 w 2941347"/>
              <a:gd name="connsiteY81" fmla="*/ 1455420 h 1912620"/>
              <a:gd name="connsiteX82" fmla="*/ 1482117 w 2941347"/>
              <a:gd name="connsiteY82" fmla="*/ 1470660 h 1912620"/>
              <a:gd name="connsiteX83" fmla="*/ 1451637 w 2941347"/>
              <a:gd name="connsiteY83" fmla="*/ 1489710 h 1912620"/>
              <a:gd name="connsiteX84" fmla="*/ 1432587 w 2941347"/>
              <a:gd name="connsiteY84" fmla="*/ 1501140 h 1912620"/>
              <a:gd name="connsiteX85" fmla="*/ 1402107 w 2941347"/>
              <a:gd name="connsiteY85" fmla="*/ 1531620 h 1912620"/>
              <a:gd name="connsiteX86" fmla="*/ 1390677 w 2941347"/>
              <a:gd name="connsiteY86" fmla="*/ 1543050 h 1912620"/>
              <a:gd name="connsiteX87" fmla="*/ 1375437 w 2941347"/>
              <a:gd name="connsiteY87" fmla="*/ 1554480 h 1912620"/>
              <a:gd name="connsiteX88" fmla="*/ 1344957 w 2941347"/>
              <a:gd name="connsiteY88" fmla="*/ 1584960 h 1912620"/>
              <a:gd name="connsiteX89" fmla="*/ 1059207 w 2941347"/>
              <a:gd name="connsiteY89" fmla="*/ 1752600 h 1912620"/>
              <a:gd name="connsiteX90" fmla="*/ 952527 w 2941347"/>
              <a:gd name="connsiteY90" fmla="*/ 1817370 h 1912620"/>
              <a:gd name="connsiteX91" fmla="*/ 906807 w 2941347"/>
              <a:gd name="connsiteY91" fmla="*/ 1844040 h 1912620"/>
              <a:gd name="connsiteX92" fmla="*/ 883947 w 2941347"/>
              <a:gd name="connsiteY92" fmla="*/ 1863090 h 1912620"/>
              <a:gd name="connsiteX93" fmla="*/ 834417 w 2941347"/>
              <a:gd name="connsiteY93" fmla="*/ 1882140 h 1912620"/>
              <a:gd name="connsiteX94" fmla="*/ 803937 w 2941347"/>
              <a:gd name="connsiteY94" fmla="*/ 1893570 h 1912620"/>
              <a:gd name="connsiteX95" fmla="*/ 777267 w 2941347"/>
              <a:gd name="connsiteY95" fmla="*/ 1905000 h 1912620"/>
              <a:gd name="connsiteX96" fmla="*/ 735357 w 2941347"/>
              <a:gd name="connsiteY96" fmla="*/ 1912620 h 1912620"/>
              <a:gd name="connsiteX97" fmla="*/ 575337 w 2941347"/>
              <a:gd name="connsiteY97" fmla="*/ 1908810 h 1912620"/>
              <a:gd name="connsiteX98" fmla="*/ 521997 w 2941347"/>
              <a:gd name="connsiteY98" fmla="*/ 1905000 h 1912620"/>
              <a:gd name="connsiteX99" fmla="*/ 491517 w 2941347"/>
              <a:gd name="connsiteY99" fmla="*/ 1901190 h 1912620"/>
              <a:gd name="connsiteX100" fmla="*/ 323877 w 2941347"/>
              <a:gd name="connsiteY100" fmla="*/ 1897380 h 1912620"/>
              <a:gd name="connsiteX101" fmla="*/ 201957 w 2941347"/>
              <a:gd name="connsiteY101" fmla="*/ 1889760 h 1912620"/>
              <a:gd name="connsiteX102" fmla="*/ 171477 w 2941347"/>
              <a:gd name="connsiteY102" fmla="*/ 1882140 h 1912620"/>
              <a:gd name="connsiteX103" fmla="*/ 133377 w 2941347"/>
              <a:gd name="connsiteY103" fmla="*/ 1874520 h 1912620"/>
              <a:gd name="connsiteX104" fmla="*/ 91467 w 2941347"/>
              <a:gd name="connsiteY104" fmla="*/ 1851660 h 1912620"/>
              <a:gd name="connsiteX105" fmla="*/ 45747 w 2941347"/>
              <a:gd name="connsiteY105" fmla="*/ 1813560 h 1912620"/>
              <a:gd name="connsiteX106" fmla="*/ 30507 w 2941347"/>
              <a:gd name="connsiteY106" fmla="*/ 1802130 h 1912620"/>
              <a:gd name="connsiteX107" fmla="*/ 22887 w 2941347"/>
              <a:gd name="connsiteY107" fmla="*/ 1783080 h 1912620"/>
              <a:gd name="connsiteX108" fmla="*/ 7647 w 2941347"/>
              <a:gd name="connsiteY108" fmla="*/ 1733550 h 1912620"/>
              <a:gd name="connsiteX109" fmla="*/ 3837 w 2941347"/>
              <a:gd name="connsiteY109" fmla="*/ 1687830 h 1912620"/>
              <a:gd name="connsiteX110" fmla="*/ 27 w 2941347"/>
              <a:gd name="connsiteY110" fmla="*/ 1672590 h 1912620"/>
              <a:gd name="connsiteX111" fmla="*/ 19077 w 2941347"/>
              <a:gd name="connsiteY111" fmla="*/ 1600200 h 1912620"/>
              <a:gd name="connsiteX112" fmla="*/ 30507 w 2941347"/>
              <a:gd name="connsiteY112" fmla="*/ 1584960 h 1912620"/>
              <a:gd name="connsiteX113" fmla="*/ 45747 w 2941347"/>
              <a:gd name="connsiteY113" fmla="*/ 1527810 h 1912620"/>
              <a:gd name="connsiteX114" fmla="*/ 102897 w 2941347"/>
              <a:gd name="connsiteY114" fmla="*/ 1463040 h 1912620"/>
              <a:gd name="connsiteX115" fmla="*/ 125757 w 2941347"/>
              <a:gd name="connsiteY115" fmla="*/ 1447800 h 1912620"/>
              <a:gd name="connsiteX116" fmla="*/ 140997 w 2941347"/>
              <a:gd name="connsiteY116" fmla="*/ 1436370 h 1912620"/>
              <a:gd name="connsiteX117" fmla="*/ 171477 w 2941347"/>
              <a:gd name="connsiteY117" fmla="*/ 1417320 h 1912620"/>
              <a:gd name="connsiteX118" fmla="*/ 186717 w 2941347"/>
              <a:gd name="connsiteY118" fmla="*/ 1402080 h 1912620"/>
              <a:gd name="connsiteX119" fmla="*/ 198147 w 2941347"/>
              <a:gd name="connsiteY119" fmla="*/ 1398270 h 1912620"/>
              <a:gd name="connsiteX120" fmla="*/ 243867 w 2941347"/>
              <a:gd name="connsiteY120" fmla="*/ 1375410 h 1912620"/>
              <a:gd name="connsiteX121" fmla="*/ 266727 w 2941347"/>
              <a:gd name="connsiteY121" fmla="*/ 1360170 h 1912620"/>
              <a:gd name="connsiteX122" fmla="*/ 301017 w 2941347"/>
              <a:gd name="connsiteY122" fmla="*/ 1341120 h 1912620"/>
              <a:gd name="connsiteX123" fmla="*/ 365787 w 2941347"/>
              <a:gd name="connsiteY123" fmla="*/ 1299210 h 1912620"/>
              <a:gd name="connsiteX124" fmla="*/ 415317 w 2941347"/>
              <a:gd name="connsiteY124" fmla="*/ 1264920 h 1912620"/>
              <a:gd name="connsiteX125" fmla="*/ 472467 w 2941347"/>
              <a:gd name="connsiteY125" fmla="*/ 1234440 h 1912620"/>
              <a:gd name="connsiteX126" fmla="*/ 525807 w 2941347"/>
              <a:gd name="connsiteY126" fmla="*/ 1207770 h 1912620"/>
              <a:gd name="connsiteX127" fmla="*/ 563907 w 2941347"/>
              <a:gd name="connsiteY127" fmla="*/ 1177290 h 1912620"/>
              <a:gd name="connsiteX128" fmla="*/ 598197 w 2941347"/>
              <a:gd name="connsiteY128" fmla="*/ 1154430 h 1912620"/>
              <a:gd name="connsiteX129" fmla="*/ 636297 w 2941347"/>
              <a:gd name="connsiteY129" fmla="*/ 1070610 h 1912620"/>
              <a:gd name="connsiteX130" fmla="*/ 643917 w 2941347"/>
              <a:gd name="connsiteY130" fmla="*/ 1047750 h 1912620"/>
              <a:gd name="connsiteX131" fmla="*/ 655347 w 2941347"/>
              <a:gd name="connsiteY131" fmla="*/ 1036320 h 1912620"/>
              <a:gd name="connsiteX132" fmla="*/ 670587 w 2941347"/>
              <a:gd name="connsiteY132" fmla="*/ 1009650 h 1912620"/>
              <a:gd name="connsiteX133" fmla="*/ 693447 w 2941347"/>
              <a:gd name="connsiteY133" fmla="*/ 986790 h 1912620"/>
              <a:gd name="connsiteX134" fmla="*/ 735357 w 2941347"/>
              <a:gd name="connsiteY134" fmla="*/ 948690 h 1912620"/>
              <a:gd name="connsiteX135" fmla="*/ 784887 w 2941347"/>
              <a:gd name="connsiteY135" fmla="*/ 891540 h 1912620"/>
              <a:gd name="connsiteX136" fmla="*/ 857277 w 2941347"/>
              <a:gd name="connsiteY136" fmla="*/ 842010 h 1912620"/>
              <a:gd name="connsiteX137" fmla="*/ 956337 w 2941347"/>
              <a:gd name="connsiteY137" fmla="*/ 762000 h 1912620"/>
              <a:gd name="connsiteX138" fmla="*/ 1024917 w 2941347"/>
              <a:gd name="connsiteY138" fmla="*/ 723900 h 1912620"/>
              <a:gd name="connsiteX139" fmla="*/ 1055397 w 2941347"/>
              <a:gd name="connsiteY139" fmla="*/ 704850 h 1912620"/>
              <a:gd name="connsiteX140" fmla="*/ 1116357 w 2941347"/>
              <a:gd name="connsiteY140" fmla="*/ 685800 h 1912620"/>
              <a:gd name="connsiteX141" fmla="*/ 1181127 w 2941347"/>
              <a:gd name="connsiteY141" fmla="*/ 647700 h 1912620"/>
              <a:gd name="connsiteX142" fmla="*/ 1249707 w 2941347"/>
              <a:gd name="connsiteY142" fmla="*/ 594360 h 1912620"/>
              <a:gd name="connsiteX143" fmla="*/ 1287807 w 2941347"/>
              <a:gd name="connsiteY143" fmla="*/ 556260 h 1912620"/>
              <a:gd name="connsiteX144" fmla="*/ 1303047 w 2941347"/>
              <a:gd name="connsiteY144" fmla="*/ 541020 h 1912620"/>
              <a:gd name="connsiteX145" fmla="*/ 1314477 w 2941347"/>
              <a:gd name="connsiteY145" fmla="*/ 529590 h 1912620"/>
              <a:gd name="connsiteX146" fmla="*/ 1337337 w 2941347"/>
              <a:gd name="connsiteY146" fmla="*/ 502920 h 1912620"/>
              <a:gd name="connsiteX147" fmla="*/ 1371627 w 2941347"/>
              <a:gd name="connsiteY147" fmla="*/ 457200 h 1912620"/>
              <a:gd name="connsiteX148" fmla="*/ 1383057 w 2941347"/>
              <a:gd name="connsiteY148" fmla="*/ 441960 h 1912620"/>
              <a:gd name="connsiteX149" fmla="*/ 1390677 w 2941347"/>
              <a:gd name="connsiteY149" fmla="*/ 422910 h 1912620"/>
              <a:gd name="connsiteX150" fmla="*/ 1417347 w 2941347"/>
              <a:gd name="connsiteY150" fmla="*/ 392430 h 1912620"/>
              <a:gd name="connsiteX151" fmla="*/ 1424967 w 2941347"/>
              <a:gd name="connsiteY151" fmla="*/ 381000 h 1912620"/>
              <a:gd name="connsiteX152" fmla="*/ 1470687 w 2941347"/>
              <a:gd name="connsiteY152" fmla="*/ 342900 h 1912620"/>
              <a:gd name="connsiteX153" fmla="*/ 1482117 w 2941347"/>
              <a:gd name="connsiteY153" fmla="*/ 335280 h 1912620"/>
              <a:gd name="connsiteX154" fmla="*/ 1524027 w 2941347"/>
              <a:gd name="connsiteY154" fmla="*/ 320040 h 1912620"/>
              <a:gd name="connsiteX155" fmla="*/ 1535457 w 2941347"/>
              <a:gd name="connsiteY155" fmla="*/ 312420 h 1912620"/>
              <a:gd name="connsiteX156" fmla="*/ 1550697 w 2941347"/>
              <a:gd name="connsiteY156" fmla="*/ 304800 h 1912620"/>
              <a:gd name="connsiteX157" fmla="*/ 1565937 w 2941347"/>
              <a:gd name="connsiteY157" fmla="*/ 289560 h 1912620"/>
              <a:gd name="connsiteX158" fmla="*/ 1577367 w 2941347"/>
              <a:gd name="connsiteY158" fmla="*/ 281940 h 1912620"/>
              <a:gd name="connsiteX159" fmla="*/ 1592607 w 2941347"/>
              <a:gd name="connsiteY159" fmla="*/ 266700 h 1912620"/>
              <a:gd name="connsiteX160" fmla="*/ 1604037 w 2941347"/>
              <a:gd name="connsiteY160" fmla="*/ 247650 h 191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2941347" h="1912620">
                <a:moveTo>
                  <a:pt x="1604037" y="247650"/>
                </a:moveTo>
                <a:cubicBezTo>
                  <a:pt x="1607212" y="236855"/>
                  <a:pt x="1607049" y="216677"/>
                  <a:pt x="1611657" y="201930"/>
                </a:cubicBezTo>
                <a:cubicBezTo>
                  <a:pt x="1613551" y="195869"/>
                  <a:pt x="1619565" y="191974"/>
                  <a:pt x="1623087" y="186690"/>
                </a:cubicBezTo>
                <a:cubicBezTo>
                  <a:pt x="1627195" y="180528"/>
                  <a:pt x="1630707" y="173990"/>
                  <a:pt x="1634517" y="167640"/>
                </a:cubicBezTo>
                <a:cubicBezTo>
                  <a:pt x="1635787" y="161290"/>
                  <a:pt x="1636053" y="154653"/>
                  <a:pt x="1638327" y="148590"/>
                </a:cubicBezTo>
                <a:cubicBezTo>
                  <a:pt x="1639935" y="144303"/>
                  <a:pt x="1643675" y="141136"/>
                  <a:pt x="1645947" y="137160"/>
                </a:cubicBezTo>
                <a:cubicBezTo>
                  <a:pt x="1663965" y="105628"/>
                  <a:pt x="1641779" y="125986"/>
                  <a:pt x="1695477" y="87630"/>
                </a:cubicBezTo>
                <a:cubicBezTo>
                  <a:pt x="1704367" y="81280"/>
                  <a:pt x="1712625" y="73936"/>
                  <a:pt x="1722147" y="68580"/>
                </a:cubicBezTo>
                <a:cubicBezTo>
                  <a:pt x="1739720" y="58695"/>
                  <a:pt x="1821513" y="27838"/>
                  <a:pt x="1825017" y="26670"/>
                </a:cubicBezTo>
                <a:cubicBezTo>
                  <a:pt x="1910744" y="-1906"/>
                  <a:pt x="1827422" y="24894"/>
                  <a:pt x="1874547" y="11430"/>
                </a:cubicBezTo>
                <a:cubicBezTo>
                  <a:pt x="1878409" y="10327"/>
                  <a:pt x="1882057" y="8491"/>
                  <a:pt x="1885977" y="7620"/>
                </a:cubicBezTo>
                <a:cubicBezTo>
                  <a:pt x="1905313" y="3323"/>
                  <a:pt x="1927773" y="1916"/>
                  <a:pt x="1946937" y="0"/>
                </a:cubicBezTo>
                <a:cubicBezTo>
                  <a:pt x="2012977" y="1270"/>
                  <a:pt x="2079090" y="456"/>
                  <a:pt x="2145057" y="3810"/>
                </a:cubicBezTo>
                <a:cubicBezTo>
                  <a:pt x="2154291" y="4280"/>
                  <a:pt x="2162661" y="9617"/>
                  <a:pt x="2171727" y="11430"/>
                </a:cubicBezTo>
                <a:cubicBezTo>
                  <a:pt x="2188107" y="14706"/>
                  <a:pt x="2204853" y="15895"/>
                  <a:pt x="2221257" y="19050"/>
                </a:cubicBezTo>
                <a:cubicBezTo>
                  <a:pt x="2237896" y="22250"/>
                  <a:pt x="2254116" y="27449"/>
                  <a:pt x="2270787" y="30480"/>
                </a:cubicBezTo>
                <a:cubicBezTo>
                  <a:pt x="2287327" y="33487"/>
                  <a:pt x="2342864" y="37197"/>
                  <a:pt x="2354607" y="38100"/>
                </a:cubicBezTo>
                <a:cubicBezTo>
                  <a:pt x="2369847" y="40640"/>
                  <a:pt x="2385338" y="41973"/>
                  <a:pt x="2400327" y="45720"/>
                </a:cubicBezTo>
                <a:cubicBezTo>
                  <a:pt x="2410487" y="48260"/>
                  <a:pt x="2420462" y="51707"/>
                  <a:pt x="2430807" y="53340"/>
                </a:cubicBezTo>
                <a:cubicBezTo>
                  <a:pt x="2444663" y="55528"/>
                  <a:pt x="2458785" y="55511"/>
                  <a:pt x="2472717" y="57150"/>
                </a:cubicBezTo>
                <a:cubicBezTo>
                  <a:pt x="2480389" y="58053"/>
                  <a:pt x="2487976" y="59578"/>
                  <a:pt x="2495577" y="60960"/>
                </a:cubicBezTo>
                <a:cubicBezTo>
                  <a:pt x="2501948" y="62118"/>
                  <a:pt x="2508164" y="64366"/>
                  <a:pt x="2514627" y="64770"/>
                </a:cubicBezTo>
                <a:cubicBezTo>
                  <a:pt x="2548874" y="66910"/>
                  <a:pt x="2583207" y="67310"/>
                  <a:pt x="2617497" y="68580"/>
                </a:cubicBezTo>
                <a:cubicBezTo>
                  <a:pt x="2628927" y="69850"/>
                  <a:pt x="2640443" y="70499"/>
                  <a:pt x="2651787" y="72390"/>
                </a:cubicBezTo>
                <a:cubicBezTo>
                  <a:pt x="2655748" y="73050"/>
                  <a:pt x="2659370" y="75046"/>
                  <a:pt x="2663217" y="76200"/>
                </a:cubicBezTo>
                <a:cubicBezTo>
                  <a:pt x="2672073" y="78857"/>
                  <a:pt x="2680878" y="81741"/>
                  <a:pt x="2689887" y="83820"/>
                </a:cubicBezTo>
                <a:cubicBezTo>
                  <a:pt x="2697414" y="85557"/>
                  <a:pt x="2705304" y="85562"/>
                  <a:pt x="2712747" y="87630"/>
                </a:cubicBezTo>
                <a:cubicBezTo>
                  <a:pt x="2742621" y="95928"/>
                  <a:pt x="2784881" y="112267"/>
                  <a:pt x="2811807" y="125730"/>
                </a:cubicBezTo>
                <a:cubicBezTo>
                  <a:pt x="2816887" y="128270"/>
                  <a:pt x="2822116" y="130532"/>
                  <a:pt x="2827047" y="133350"/>
                </a:cubicBezTo>
                <a:cubicBezTo>
                  <a:pt x="2831023" y="135622"/>
                  <a:pt x="2834381" y="138922"/>
                  <a:pt x="2838477" y="140970"/>
                </a:cubicBezTo>
                <a:cubicBezTo>
                  <a:pt x="2875759" y="159611"/>
                  <a:pt x="2842476" y="138556"/>
                  <a:pt x="2868957" y="156210"/>
                </a:cubicBezTo>
                <a:cubicBezTo>
                  <a:pt x="2877427" y="181621"/>
                  <a:pt x="2865360" y="152649"/>
                  <a:pt x="2888007" y="179070"/>
                </a:cubicBezTo>
                <a:cubicBezTo>
                  <a:pt x="2891703" y="183382"/>
                  <a:pt x="2892809" y="189379"/>
                  <a:pt x="2895627" y="194310"/>
                </a:cubicBezTo>
                <a:cubicBezTo>
                  <a:pt x="2902975" y="207169"/>
                  <a:pt x="2912986" y="218659"/>
                  <a:pt x="2918487" y="232410"/>
                </a:cubicBezTo>
                <a:cubicBezTo>
                  <a:pt x="2927599" y="255189"/>
                  <a:pt x="2923944" y="244972"/>
                  <a:pt x="2929917" y="262890"/>
                </a:cubicBezTo>
                <a:cubicBezTo>
                  <a:pt x="2931187" y="275590"/>
                  <a:pt x="2931375" y="288445"/>
                  <a:pt x="2933727" y="300990"/>
                </a:cubicBezTo>
                <a:cubicBezTo>
                  <a:pt x="2935207" y="308885"/>
                  <a:pt x="2941347" y="315818"/>
                  <a:pt x="2941347" y="323850"/>
                </a:cubicBezTo>
                <a:cubicBezTo>
                  <a:pt x="2941347" y="370909"/>
                  <a:pt x="2938296" y="417984"/>
                  <a:pt x="2933727" y="464820"/>
                </a:cubicBezTo>
                <a:cubicBezTo>
                  <a:pt x="2932118" y="481313"/>
                  <a:pt x="2920755" y="481602"/>
                  <a:pt x="2910867" y="491490"/>
                </a:cubicBezTo>
                <a:cubicBezTo>
                  <a:pt x="2907629" y="494728"/>
                  <a:pt x="2905909" y="499194"/>
                  <a:pt x="2903247" y="502920"/>
                </a:cubicBezTo>
                <a:cubicBezTo>
                  <a:pt x="2899556" y="508087"/>
                  <a:pt x="2895508" y="512993"/>
                  <a:pt x="2891817" y="518160"/>
                </a:cubicBezTo>
                <a:cubicBezTo>
                  <a:pt x="2882534" y="531156"/>
                  <a:pt x="2885874" y="529785"/>
                  <a:pt x="2872767" y="541020"/>
                </a:cubicBezTo>
                <a:cubicBezTo>
                  <a:pt x="2867946" y="545153"/>
                  <a:pt x="2862226" y="548179"/>
                  <a:pt x="2857527" y="552450"/>
                </a:cubicBezTo>
                <a:cubicBezTo>
                  <a:pt x="2848224" y="560907"/>
                  <a:pt x="2841638" y="572652"/>
                  <a:pt x="2830857" y="579120"/>
                </a:cubicBezTo>
                <a:cubicBezTo>
                  <a:pt x="2818814" y="586346"/>
                  <a:pt x="2809321" y="592704"/>
                  <a:pt x="2796567" y="598170"/>
                </a:cubicBezTo>
                <a:cubicBezTo>
                  <a:pt x="2792876" y="599752"/>
                  <a:pt x="2788828" y="600398"/>
                  <a:pt x="2785137" y="601980"/>
                </a:cubicBezTo>
                <a:cubicBezTo>
                  <a:pt x="2779917" y="604217"/>
                  <a:pt x="2774828" y="606782"/>
                  <a:pt x="2769897" y="609600"/>
                </a:cubicBezTo>
                <a:cubicBezTo>
                  <a:pt x="2765921" y="611872"/>
                  <a:pt x="2762719" y="615519"/>
                  <a:pt x="2758467" y="617220"/>
                </a:cubicBezTo>
                <a:cubicBezTo>
                  <a:pt x="2744368" y="622859"/>
                  <a:pt x="2727697" y="625660"/>
                  <a:pt x="2712747" y="628650"/>
                </a:cubicBezTo>
                <a:cubicBezTo>
                  <a:pt x="2679368" y="645339"/>
                  <a:pt x="2719034" y="626677"/>
                  <a:pt x="2670837" y="643890"/>
                </a:cubicBezTo>
                <a:cubicBezTo>
                  <a:pt x="2599232" y="669463"/>
                  <a:pt x="2701319" y="639277"/>
                  <a:pt x="2602257" y="670560"/>
                </a:cubicBezTo>
                <a:cubicBezTo>
                  <a:pt x="2592270" y="673714"/>
                  <a:pt x="2581773" y="675056"/>
                  <a:pt x="2571777" y="678180"/>
                </a:cubicBezTo>
                <a:cubicBezTo>
                  <a:pt x="2561080" y="681523"/>
                  <a:pt x="2525564" y="695571"/>
                  <a:pt x="2514627" y="701040"/>
                </a:cubicBezTo>
                <a:cubicBezTo>
                  <a:pt x="2502932" y="706888"/>
                  <a:pt x="2492032" y="714242"/>
                  <a:pt x="2480337" y="720090"/>
                </a:cubicBezTo>
                <a:cubicBezTo>
                  <a:pt x="2471686" y="724415"/>
                  <a:pt x="2461961" y="726544"/>
                  <a:pt x="2453667" y="731520"/>
                </a:cubicBezTo>
                <a:cubicBezTo>
                  <a:pt x="2436448" y="741851"/>
                  <a:pt x="2420728" y="754498"/>
                  <a:pt x="2404137" y="765810"/>
                </a:cubicBezTo>
                <a:cubicBezTo>
                  <a:pt x="2392787" y="773549"/>
                  <a:pt x="2382240" y="782743"/>
                  <a:pt x="2369847" y="788670"/>
                </a:cubicBezTo>
                <a:lnTo>
                  <a:pt x="2282217" y="830580"/>
                </a:lnTo>
                <a:cubicBezTo>
                  <a:pt x="2271992" y="835528"/>
                  <a:pt x="2260824" y="839004"/>
                  <a:pt x="2251737" y="845820"/>
                </a:cubicBezTo>
                <a:cubicBezTo>
                  <a:pt x="2246657" y="849630"/>
                  <a:pt x="2241781" y="853728"/>
                  <a:pt x="2236497" y="857250"/>
                </a:cubicBezTo>
                <a:cubicBezTo>
                  <a:pt x="2230335" y="861358"/>
                  <a:pt x="2223695" y="864704"/>
                  <a:pt x="2217447" y="868680"/>
                </a:cubicBezTo>
                <a:cubicBezTo>
                  <a:pt x="2209721" y="873597"/>
                  <a:pt x="2202207" y="878840"/>
                  <a:pt x="2194587" y="883920"/>
                </a:cubicBezTo>
                <a:cubicBezTo>
                  <a:pt x="2186967" y="889000"/>
                  <a:pt x="2179918" y="895064"/>
                  <a:pt x="2171727" y="899160"/>
                </a:cubicBezTo>
                <a:cubicBezTo>
                  <a:pt x="2164107" y="902970"/>
                  <a:pt x="2155956" y="905864"/>
                  <a:pt x="2148867" y="910590"/>
                </a:cubicBezTo>
                <a:cubicBezTo>
                  <a:pt x="2120327" y="929616"/>
                  <a:pt x="2153185" y="916771"/>
                  <a:pt x="2126007" y="925830"/>
                </a:cubicBezTo>
                <a:lnTo>
                  <a:pt x="2072667" y="967740"/>
                </a:lnTo>
                <a:cubicBezTo>
                  <a:pt x="2051317" y="984595"/>
                  <a:pt x="2052664" y="980838"/>
                  <a:pt x="2038377" y="1005840"/>
                </a:cubicBezTo>
                <a:cubicBezTo>
                  <a:pt x="2032741" y="1015703"/>
                  <a:pt x="2029739" y="1027077"/>
                  <a:pt x="2023137" y="1036320"/>
                </a:cubicBezTo>
                <a:cubicBezTo>
                  <a:pt x="2016873" y="1045089"/>
                  <a:pt x="2000277" y="1059180"/>
                  <a:pt x="2000277" y="1059180"/>
                </a:cubicBezTo>
                <a:cubicBezTo>
                  <a:pt x="1999007" y="1062990"/>
                  <a:pt x="1999112" y="1067588"/>
                  <a:pt x="1996467" y="1070610"/>
                </a:cubicBezTo>
                <a:cubicBezTo>
                  <a:pt x="1989935" y="1078075"/>
                  <a:pt x="1981456" y="1083595"/>
                  <a:pt x="1973607" y="1089660"/>
                </a:cubicBezTo>
                <a:cubicBezTo>
                  <a:pt x="1953508" y="1105191"/>
                  <a:pt x="1933531" y="1120922"/>
                  <a:pt x="1912647" y="1135380"/>
                </a:cubicBezTo>
                <a:cubicBezTo>
                  <a:pt x="1851701" y="1177573"/>
                  <a:pt x="1896647" y="1138378"/>
                  <a:pt x="1844067" y="1181100"/>
                </a:cubicBezTo>
                <a:cubicBezTo>
                  <a:pt x="1833589" y="1189613"/>
                  <a:pt x="1823507" y="1198613"/>
                  <a:pt x="1813587" y="1207770"/>
                </a:cubicBezTo>
                <a:cubicBezTo>
                  <a:pt x="1794102" y="1225756"/>
                  <a:pt x="1794169" y="1229993"/>
                  <a:pt x="1771677" y="1245870"/>
                </a:cubicBezTo>
                <a:cubicBezTo>
                  <a:pt x="1758149" y="1255419"/>
                  <a:pt x="1743448" y="1263212"/>
                  <a:pt x="1729767" y="1272540"/>
                </a:cubicBezTo>
                <a:cubicBezTo>
                  <a:pt x="1710741" y="1285512"/>
                  <a:pt x="1676015" y="1308930"/>
                  <a:pt x="1661187" y="1329690"/>
                </a:cubicBezTo>
                <a:cubicBezTo>
                  <a:pt x="1648487" y="1347470"/>
                  <a:pt x="1640867" y="1370330"/>
                  <a:pt x="1623087" y="1383030"/>
                </a:cubicBezTo>
                <a:cubicBezTo>
                  <a:pt x="1614197" y="1389380"/>
                  <a:pt x="1605157" y="1395525"/>
                  <a:pt x="1596417" y="1402080"/>
                </a:cubicBezTo>
                <a:cubicBezTo>
                  <a:pt x="1582513" y="1412508"/>
                  <a:pt x="1570284" y="1424672"/>
                  <a:pt x="1554507" y="1432560"/>
                </a:cubicBezTo>
                <a:cubicBezTo>
                  <a:pt x="1546887" y="1436370"/>
                  <a:pt x="1539382" y="1440420"/>
                  <a:pt x="1531647" y="1443990"/>
                </a:cubicBezTo>
                <a:cubicBezTo>
                  <a:pt x="1522865" y="1448043"/>
                  <a:pt x="1513493" y="1450834"/>
                  <a:pt x="1504977" y="1455420"/>
                </a:cubicBezTo>
                <a:cubicBezTo>
                  <a:pt x="1496914" y="1459762"/>
                  <a:pt x="1490308" y="1466564"/>
                  <a:pt x="1482117" y="1470660"/>
                </a:cubicBezTo>
                <a:cubicBezTo>
                  <a:pt x="1452350" y="1485544"/>
                  <a:pt x="1481313" y="1469926"/>
                  <a:pt x="1451637" y="1489710"/>
                </a:cubicBezTo>
                <a:cubicBezTo>
                  <a:pt x="1445475" y="1493818"/>
                  <a:pt x="1438240" y="1496357"/>
                  <a:pt x="1432587" y="1501140"/>
                </a:cubicBezTo>
                <a:cubicBezTo>
                  <a:pt x="1421618" y="1510421"/>
                  <a:pt x="1412267" y="1521460"/>
                  <a:pt x="1402107" y="1531620"/>
                </a:cubicBezTo>
                <a:cubicBezTo>
                  <a:pt x="1398297" y="1535430"/>
                  <a:pt x="1394988" y="1539817"/>
                  <a:pt x="1390677" y="1543050"/>
                </a:cubicBezTo>
                <a:cubicBezTo>
                  <a:pt x="1385597" y="1546860"/>
                  <a:pt x="1380118" y="1550189"/>
                  <a:pt x="1375437" y="1554480"/>
                </a:cubicBezTo>
                <a:cubicBezTo>
                  <a:pt x="1364845" y="1564189"/>
                  <a:pt x="1356912" y="1576990"/>
                  <a:pt x="1344957" y="1584960"/>
                </a:cubicBezTo>
                <a:cubicBezTo>
                  <a:pt x="1215927" y="1670980"/>
                  <a:pt x="1348522" y="1584098"/>
                  <a:pt x="1059207" y="1752600"/>
                </a:cubicBezTo>
                <a:cubicBezTo>
                  <a:pt x="1023259" y="1773537"/>
                  <a:pt x="986379" y="1793190"/>
                  <a:pt x="952527" y="1817370"/>
                </a:cubicBezTo>
                <a:cubicBezTo>
                  <a:pt x="920292" y="1840395"/>
                  <a:pt x="936001" y="1832363"/>
                  <a:pt x="906807" y="1844040"/>
                </a:cubicBezTo>
                <a:cubicBezTo>
                  <a:pt x="898381" y="1852466"/>
                  <a:pt x="894556" y="1857786"/>
                  <a:pt x="883947" y="1863090"/>
                </a:cubicBezTo>
                <a:cubicBezTo>
                  <a:pt x="816524" y="1896801"/>
                  <a:pt x="894165" y="1855585"/>
                  <a:pt x="834417" y="1882140"/>
                </a:cubicBezTo>
                <a:cubicBezTo>
                  <a:pt x="802310" y="1896410"/>
                  <a:pt x="849099" y="1884538"/>
                  <a:pt x="803937" y="1893570"/>
                </a:cubicBezTo>
                <a:cubicBezTo>
                  <a:pt x="795047" y="1897380"/>
                  <a:pt x="786443" y="1901941"/>
                  <a:pt x="777267" y="1905000"/>
                </a:cubicBezTo>
                <a:cubicBezTo>
                  <a:pt x="771942" y="1906775"/>
                  <a:pt x="739195" y="1911980"/>
                  <a:pt x="735357" y="1912620"/>
                </a:cubicBezTo>
                <a:lnTo>
                  <a:pt x="575337" y="1908810"/>
                </a:lnTo>
                <a:cubicBezTo>
                  <a:pt x="557523" y="1908174"/>
                  <a:pt x="539749" y="1906614"/>
                  <a:pt x="521997" y="1905000"/>
                </a:cubicBezTo>
                <a:cubicBezTo>
                  <a:pt x="511800" y="1904073"/>
                  <a:pt x="501749" y="1901584"/>
                  <a:pt x="491517" y="1901190"/>
                </a:cubicBezTo>
                <a:cubicBezTo>
                  <a:pt x="435664" y="1899042"/>
                  <a:pt x="379757" y="1898650"/>
                  <a:pt x="323877" y="1897380"/>
                </a:cubicBezTo>
                <a:cubicBezTo>
                  <a:pt x="283237" y="1894840"/>
                  <a:pt x="242474" y="1893812"/>
                  <a:pt x="201957" y="1889760"/>
                </a:cubicBezTo>
                <a:cubicBezTo>
                  <a:pt x="191536" y="1888718"/>
                  <a:pt x="181700" y="1884412"/>
                  <a:pt x="171477" y="1882140"/>
                </a:cubicBezTo>
                <a:cubicBezTo>
                  <a:pt x="158834" y="1879330"/>
                  <a:pt x="146077" y="1877060"/>
                  <a:pt x="133377" y="1874520"/>
                </a:cubicBezTo>
                <a:cubicBezTo>
                  <a:pt x="119407" y="1866900"/>
                  <a:pt x="104530" y="1860747"/>
                  <a:pt x="91467" y="1851660"/>
                </a:cubicBezTo>
                <a:cubicBezTo>
                  <a:pt x="75182" y="1840331"/>
                  <a:pt x="61617" y="1825463"/>
                  <a:pt x="45747" y="1813560"/>
                </a:cubicBezTo>
                <a:lnTo>
                  <a:pt x="30507" y="1802130"/>
                </a:lnTo>
                <a:cubicBezTo>
                  <a:pt x="27967" y="1795780"/>
                  <a:pt x="25224" y="1789507"/>
                  <a:pt x="22887" y="1783080"/>
                </a:cubicBezTo>
                <a:cubicBezTo>
                  <a:pt x="15858" y="1763750"/>
                  <a:pt x="13428" y="1753784"/>
                  <a:pt x="7647" y="1733550"/>
                </a:cubicBezTo>
                <a:cubicBezTo>
                  <a:pt x="6377" y="1718310"/>
                  <a:pt x="5734" y="1703005"/>
                  <a:pt x="3837" y="1687830"/>
                </a:cubicBezTo>
                <a:cubicBezTo>
                  <a:pt x="3188" y="1682634"/>
                  <a:pt x="-346" y="1677813"/>
                  <a:pt x="27" y="1672590"/>
                </a:cubicBezTo>
                <a:cubicBezTo>
                  <a:pt x="1242" y="1655581"/>
                  <a:pt x="11708" y="1616167"/>
                  <a:pt x="19077" y="1600200"/>
                </a:cubicBezTo>
                <a:cubicBezTo>
                  <a:pt x="21738" y="1594434"/>
                  <a:pt x="26697" y="1590040"/>
                  <a:pt x="30507" y="1584960"/>
                </a:cubicBezTo>
                <a:cubicBezTo>
                  <a:pt x="31617" y="1579966"/>
                  <a:pt x="40086" y="1536302"/>
                  <a:pt x="45747" y="1527810"/>
                </a:cubicBezTo>
                <a:cubicBezTo>
                  <a:pt x="50817" y="1520205"/>
                  <a:pt x="87374" y="1475741"/>
                  <a:pt x="102897" y="1463040"/>
                </a:cubicBezTo>
                <a:cubicBezTo>
                  <a:pt x="109985" y="1457241"/>
                  <a:pt x="118254" y="1453052"/>
                  <a:pt x="125757" y="1447800"/>
                </a:cubicBezTo>
                <a:cubicBezTo>
                  <a:pt x="130959" y="1444159"/>
                  <a:pt x="135713" y="1439892"/>
                  <a:pt x="140997" y="1436370"/>
                </a:cubicBezTo>
                <a:cubicBezTo>
                  <a:pt x="150966" y="1429724"/>
                  <a:pt x="161892" y="1424509"/>
                  <a:pt x="171477" y="1417320"/>
                </a:cubicBezTo>
                <a:cubicBezTo>
                  <a:pt x="177224" y="1413009"/>
                  <a:pt x="180871" y="1406256"/>
                  <a:pt x="186717" y="1402080"/>
                </a:cubicBezTo>
                <a:cubicBezTo>
                  <a:pt x="189985" y="1399746"/>
                  <a:pt x="194418" y="1399762"/>
                  <a:pt x="198147" y="1398270"/>
                </a:cubicBezTo>
                <a:cubicBezTo>
                  <a:pt x="222083" y="1388696"/>
                  <a:pt x="223828" y="1388162"/>
                  <a:pt x="243867" y="1375410"/>
                </a:cubicBezTo>
                <a:cubicBezTo>
                  <a:pt x="251593" y="1370493"/>
                  <a:pt x="258874" y="1364882"/>
                  <a:pt x="266727" y="1360170"/>
                </a:cubicBezTo>
                <a:cubicBezTo>
                  <a:pt x="277939" y="1353443"/>
                  <a:pt x="289881" y="1347973"/>
                  <a:pt x="301017" y="1341120"/>
                </a:cubicBezTo>
                <a:cubicBezTo>
                  <a:pt x="322918" y="1327643"/>
                  <a:pt x="344390" y="1313474"/>
                  <a:pt x="365787" y="1299210"/>
                </a:cubicBezTo>
                <a:cubicBezTo>
                  <a:pt x="382495" y="1288071"/>
                  <a:pt x="396967" y="1273075"/>
                  <a:pt x="415317" y="1264920"/>
                </a:cubicBezTo>
                <a:cubicBezTo>
                  <a:pt x="508195" y="1223641"/>
                  <a:pt x="402431" y="1272960"/>
                  <a:pt x="472467" y="1234440"/>
                </a:cubicBezTo>
                <a:cubicBezTo>
                  <a:pt x="489885" y="1224860"/>
                  <a:pt x="508950" y="1218306"/>
                  <a:pt x="525807" y="1207770"/>
                </a:cubicBezTo>
                <a:cubicBezTo>
                  <a:pt x="539599" y="1199150"/>
                  <a:pt x="550814" y="1186938"/>
                  <a:pt x="563907" y="1177290"/>
                </a:cubicBezTo>
                <a:cubicBezTo>
                  <a:pt x="574966" y="1169141"/>
                  <a:pt x="586767" y="1162050"/>
                  <a:pt x="598197" y="1154430"/>
                </a:cubicBezTo>
                <a:cubicBezTo>
                  <a:pt x="611387" y="1128050"/>
                  <a:pt x="627185" y="1097945"/>
                  <a:pt x="636297" y="1070610"/>
                </a:cubicBezTo>
                <a:cubicBezTo>
                  <a:pt x="638837" y="1062990"/>
                  <a:pt x="640016" y="1054771"/>
                  <a:pt x="643917" y="1047750"/>
                </a:cubicBezTo>
                <a:cubicBezTo>
                  <a:pt x="646534" y="1043040"/>
                  <a:pt x="652257" y="1040734"/>
                  <a:pt x="655347" y="1036320"/>
                </a:cubicBezTo>
                <a:cubicBezTo>
                  <a:pt x="661219" y="1027932"/>
                  <a:pt x="664344" y="1017766"/>
                  <a:pt x="670587" y="1009650"/>
                </a:cubicBezTo>
                <a:cubicBezTo>
                  <a:pt x="677157" y="1001108"/>
                  <a:pt x="685529" y="994099"/>
                  <a:pt x="693447" y="986790"/>
                </a:cubicBezTo>
                <a:cubicBezTo>
                  <a:pt x="709196" y="972253"/>
                  <a:pt x="721886" y="964234"/>
                  <a:pt x="735357" y="948690"/>
                </a:cubicBezTo>
                <a:cubicBezTo>
                  <a:pt x="736343" y="947553"/>
                  <a:pt x="771950" y="901102"/>
                  <a:pt x="784887" y="891540"/>
                </a:cubicBezTo>
                <a:cubicBezTo>
                  <a:pt x="808399" y="874161"/>
                  <a:pt x="835273" y="861263"/>
                  <a:pt x="857277" y="842010"/>
                </a:cubicBezTo>
                <a:cubicBezTo>
                  <a:pt x="883857" y="818753"/>
                  <a:pt x="932222" y="775397"/>
                  <a:pt x="956337" y="762000"/>
                </a:cubicBezTo>
                <a:cubicBezTo>
                  <a:pt x="979197" y="749300"/>
                  <a:pt x="1002265" y="736968"/>
                  <a:pt x="1024917" y="723900"/>
                </a:cubicBezTo>
                <a:cubicBezTo>
                  <a:pt x="1035295" y="717913"/>
                  <a:pt x="1043961" y="708424"/>
                  <a:pt x="1055397" y="704850"/>
                </a:cubicBezTo>
                <a:cubicBezTo>
                  <a:pt x="1075717" y="698500"/>
                  <a:pt x="1096641" y="693832"/>
                  <a:pt x="1116357" y="685800"/>
                </a:cubicBezTo>
                <a:cubicBezTo>
                  <a:pt x="1134104" y="678570"/>
                  <a:pt x="1163560" y="660248"/>
                  <a:pt x="1181127" y="647700"/>
                </a:cubicBezTo>
                <a:cubicBezTo>
                  <a:pt x="1192935" y="639266"/>
                  <a:pt x="1242264" y="601803"/>
                  <a:pt x="1249707" y="594360"/>
                </a:cubicBezTo>
                <a:lnTo>
                  <a:pt x="1287807" y="556260"/>
                </a:lnTo>
                <a:lnTo>
                  <a:pt x="1303047" y="541020"/>
                </a:lnTo>
                <a:cubicBezTo>
                  <a:pt x="1306857" y="537210"/>
                  <a:pt x="1310970" y="533681"/>
                  <a:pt x="1314477" y="529590"/>
                </a:cubicBezTo>
                <a:cubicBezTo>
                  <a:pt x="1322097" y="520700"/>
                  <a:pt x="1330023" y="512063"/>
                  <a:pt x="1337337" y="502920"/>
                </a:cubicBezTo>
                <a:lnTo>
                  <a:pt x="1371627" y="457200"/>
                </a:lnTo>
                <a:cubicBezTo>
                  <a:pt x="1375437" y="452120"/>
                  <a:pt x="1380699" y="447856"/>
                  <a:pt x="1383057" y="441960"/>
                </a:cubicBezTo>
                <a:cubicBezTo>
                  <a:pt x="1385597" y="435610"/>
                  <a:pt x="1387158" y="428775"/>
                  <a:pt x="1390677" y="422910"/>
                </a:cubicBezTo>
                <a:cubicBezTo>
                  <a:pt x="1403783" y="401067"/>
                  <a:pt x="1403811" y="408673"/>
                  <a:pt x="1417347" y="392430"/>
                </a:cubicBezTo>
                <a:cubicBezTo>
                  <a:pt x="1420278" y="388912"/>
                  <a:pt x="1421925" y="384422"/>
                  <a:pt x="1424967" y="381000"/>
                </a:cubicBezTo>
                <a:cubicBezTo>
                  <a:pt x="1446302" y="356998"/>
                  <a:pt x="1445660" y="359585"/>
                  <a:pt x="1470687" y="342900"/>
                </a:cubicBezTo>
                <a:cubicBezTo>
                  <a:pt x="1474497" y="340360"/>
                  <a:pt x="1477773" y="336728"/>
                  <a:pt x="1482117" y="335280"/>
                </a:cubicBezTo>
                <a:cubicBezTo>
                  <a:pt x="1492786" y="331724"/>
                  <a:pt x="1513424" y="325342"/>
                  <a:pt x="1524027" y="320040"/>
                </a:cubicBezTo>
                <a:cubicBezTo>
                  <a:pt x="1528123" y="317992"/>
                  <a:pt x="1531481" y="314692"/>
                  <a:pt x="1535457" y="312420"/>
                </a:cubicBezTo>
                <a:cubicBezTo>
                  <a:pt x="1540388" y="309602"/>
                  <a:pt x="1546153" y="308208"/>
                  <a:pt x="1550697" y="304800"/>
                </a:cubicBezTo>
                <a:cubicBezTo>
                  <a:pt x="1556444" y="300489"/>
                  <a:pt x="1560482" y="294235"/>
                  <a:pt x="1565937" y="289560"/>
                </a:cubicBezTo>
                <a:cubicBezTo>
                  <a:pt x="1569414" y="286580"/>
                  <a:pt x="1573890" y="284920"/>
                  <a:pt x="1577367" y="281940"/>
                </a:cubicBezTo>
                <a:cubicBezTo>
                  <a:pt x="1582822" y="277265"/>
                  <a:pt x="1587932" y="272155"/>
                  <a:pt x="1592607" y="266700"/>
                </a:cubicBezTo>
                <a:cubicBezTo>
                  <a:pt x="1598124" y="260263"/>
                  <a:pt x="1600862" y="258445"/>
                  <a:pt x="1604037" y="247650"/>
                </a:cubicBezTo>
                <a:close/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38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A8C82-308B-51D7-9E4C-156DABB49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3C22-AD3C-8766-FE80-26522F62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U-Net Architecture for Semantic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A2FBF-8706-A27A-1AE9-75945C886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dirty="0">
                <a:solidFill>
                  <a:srgbClr val="0D0D0D"/>
                </a:solidFill>
              </a:rPr>
              <a:t>U-Net is a convolutional neural network (CNN) architecture designed for semantic segmentation tasks, particularly in the field of biomedical image analysis.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37946AC-6074-9036-15FC-8213A1A37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053" y="3429000"/>
            <a:ext cx="7689931" cy="2449086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180E3F14-4E7E-9495-A5D5-0B41592F5ECF}"/>
              </a:ext>
            </a:extLst>
          </p:cNvPr>
          <p:cNvSpPr txBox="1"/>
          <p:nvPr/>
        </p:nvSpPr>
        <p:spPr>
          <a:xfrm>
            <a:off x="40640" y="2832417"/>
            <a:ext cx="5210053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/>
              <a:t>Bottleneck Layer: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 serves as a bridge between the contracting and expansive paths, capturing the most abstract features of the input image.</a:t>
            </a:r>
          </a:p>
          <a:p>
            <a:pPr lvl="1"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 reduces the spatial dimensions of feature maps while increasing their depth.</a:t>
            </a:r>
          </a:p>
          <a:p>
            <a:pPr lvl="1"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This compression of high-dimensional feature representations aids in parameter reduction.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B040C-974B-FCEB-1592-11B9FA431E81}"/>
              </a:ext>
            </a:extLst>
          </p:cNvPr>
          <p:cNvSpPr/>
          <p:nvPr/>
        </p:nvSpPr>
        <p:spPr>
          <a:xfrm>
            <a:off x="7680960" y="5136455"/>
            <a:ext cx="1727200" cy="64458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34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2F25E-DBC3-1D63-F594-E653D4DB4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BEEF-5B10-1BA2-DFBD-2BE141DFF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U-Net Architecture for Semantic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5F010-FEDF-65F6-79D9-D6DDA8C18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dirty="0">
                <a:solidFill>
                  <a:srgbClr val="0D0D0D"/>
                </a:solidFill>
              </a:rPr>
              <a:t>U-Net is a convolutional neural network (CNN) architecture designed for semantic segmentation tasks, particularly in the field of biomedical image analysis.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5BA6D1F1-CBA1-439A-6066-2A0B33A90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053" y="3429000"/>
            <a:ext cx="7689931" cy="2449086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31F6D5A5-49E9-3E67-A080-9399FAD4330B}"/>
              </a:ext>
            </a:extLst>
          </p:cNvPr>
          <p:cNvSpPr txBox="1"/>
          <p:nvPr/>
        </p:nvSpPr>
        <p:spPr>
          <a:xfrm>
            <a:off x="50800" y="2832417"/>
            <a:ext cx="5210053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Skip Connections: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 connects corresponding layers between the contracting and expansive paths, facilitating the transfer of detailed spatial information.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 helps in mitigating the vanishing gradient problem and improving the segmentation accuracy.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D5A17B-530E-355B-1A00-2DCEFCE73EBC}"/>
              </a:ext>
            </a:extLst>
          </p:cNvPr>
          <p:cNvSpPr/>
          <p:nvPr/>
        </p:nvSpPr>
        <p:spPr>
          <a:xfrm>
            <a:off x="6756400" y="3429000"/>
            <a:ext cx="3718560" cy="4826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94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17FAD-8B56-C088-A7D9-814A4F53F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C044-4684-54B5-C542-42501F83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U-Net Architecture for Semantic Segmentation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F6925D-05DF-DE9A-F7FC-2D4C7199E2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/>
                <a:r>
                  <a:rPr lang="en-US" sz="2200" dirty="0">
                    <a:solidFill>
                      <a:srgbClr val="0D0D0D"/>
                    </a:solidFill>
                  </a:rPr>
                  <a:t> In the U-Net, the weighted map is combined with the loss function by element-wise multiplication. </a:t>
                </a:r>
              </a:p>
              <a:p>
                <a:pPr algn="just"/>
                <a:endParaRPr lang="en-US" sz="2200" dirty="0">
                  <a:solidFill>
                    <a:srgbClr val="0D0D0D"/>
                  </a:solidFill>
                </a:endParaRPr>
              </a:p>
              <a:p>
                <a:pPr algn="l"/>
                <a:r>
                  <a:rPr lang="en-US" sz="2200" dirty="0">
                    <a:solidFill>
                      <a:srgbClr val="0D0D0D"/>
                    </a:solidFill>
                  </a:rPr>
                  <a:t>Loss function can be expressed as:</a:t>
                </a: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                       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 algn="l">
                  <a:buNone/>
                </a:pPr>
                <a:endParaRPr lang="en-US" sz="1600" b="0" i="1" dirty="0">
                  <a:solidFill>
                    <a:srgbClr val="0D0D0D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</a:rPr>
                        <m:t>                            </m:t>
                      </m:r>
                      <m:r>
                        <a:rPr lang="en-US" sz="1600" b="0" i="1" dirty="0" smtClean="0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dirty="0" smtClean="0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dirty="0" smtClean="0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dirty="0" smtClean="0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600" b="0" i="1" dirty="0" err="1" smtClean="0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err="1" smtClean="0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dirty="0" err="1" smtClean="0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dirty="0" smtClean="0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dirty="0" smtClean="0">
                          <a:solidFill>
                            <a:srgbClr val="0D0D0D"/>
                          </a:solidFill>
                          <a:effectLst/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1600" b="0" i="1" dirty="0" smtClean="0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1600" b="0" i="1" dirty="0" smtClean="0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dirty="0" smtClean="0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dirty="0" smtClean="0">
                              <a:solidFill>
                                <a:srgbClr val="0D0D0D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600" b="0" i="1" dirty="0" smtClean="0">
                                  <a:solidFill>
                                    <a:srgbClr val="0D0D0D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dirty="0" smtClean="0">
                                      <a:solidFill>
                                        <a:srgbClr val="0D0D0D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dirty="0" smtClean="0">
                                          <a:solidFill>
                                            <a:srgbClr val="0D0D0D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dirty="0" smtClean="0">
                                          <a:solidFill>
                                            <a:srgbClr val="0D0D0D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600" b="0" i="1" dirty="0" smtClean="0">
                                          <a:solidFill>
                                            <a:srgbClr val="0D0D0D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b="0" i="1" dirty="0" smtClean="0">
                                          <a:solidFill>
                                            <a:srgbClr val="0D0D0D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dirty="0" smtClean="0">
                                          <a:solidFill>
                                            <a:srgbClr val="0D0D0D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600" b="0" i="1" dirty="0" smtClean="0">
                                      <a:solidFill>
                                        <a:srgbClr val="0D0D0D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b="0" i="1" dirty="0" smtClean="0">
                                          <a:solidFill>
                                            <a:srgbClr val="0D0D0D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dirty="0" smtClean="0">
                                          <a:solidFill>
                                            <a:srgbClr val="0D0D0D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600" b="0" i="1" dirty="0" smtClean="0">
                                          <a:solidFill>
                                            <a:srgbClr val="0D0D0D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b="0" i="1" dirty="0" smtClean="0">
                                          <a:solidFill>
                                            <a:srgbClr val="0D0D0D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dirty="0" smtClean="0">
                                          <a:solidFill>
                                            <a:srgbClr val="0D0D0D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rgbClr val="0D0D0D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600" b="0" i="1" dirty="0" smtClean="0">
                                          <a:solidFill>
                                            <a:srgbClr val="0D0D0D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dirty="0" smtClean="0">
                                          <a:solidFill>
                                            <a:srgbClr val="0D0D0D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600" b="0" i="1" dirty="0" smtClean="0">
                                          <a:solidFill>
                                            <a:srgbClr val="0D0D0D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1600" dirty="0">
                  <a:solidFill>
                    <a:srgbClr val="0D0D0D"/>
                  </a:solidFill>
                  <a:latin typeface="Söhne"/>
                </a:endParaRPr>
              </a:p>
              <a:p>
                <a:pPr marL="0" indent="0">
                  <a:buNone/>
                </a:pPr>
                <a:endParaRPr lang="en-US" sz="1600" b="0" i="0" dirty="0">
                  <a:solidFill>
                    <a:srgbClr val="0D0D0D"/>
                  </a:solidFill>
                  <a:effectLst/>
                  <a:latin typeface="Söhne"/>
                </a:endParaRPr>
              </a:p>
              <a:p>
                <a:pPr lvl="1" algn="just"/>
                <a:r>
                  <a:rPr lang="en-US" sz="2000" dirty="0">
                    <a:solidFill>
                      <a:srgbClr val="0D0D0D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dirty="0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dirty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: Ω → </m:t>
                    </m:r>
                    <m:r>
                      <a:rPr lang="en-US" sz="2000" dirty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dirty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D0D0D"/>
                    </a:solidFill>
                  </a:rPr>
                  <a:t>is the weight map to balance the class frequencies </a:t>
                </a:r>
                <a:endParaRPr lang="en-US" sz="2000" i="1" dirty="0">
                  <a:solidFill>
                    <a:srgbClr val="0D0D0D"/>
                  </a:solidFill>
                  <a:latin typeface="Cambria Math" panose="02040503050406030204" pitchFamily="18" charset="0"/>
                </a:endParaRPr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𝑤𝑐</m:t>
                      </m:r>
                      <m:r>
                        <a:rPr lang="en-US" sz="2000" i="1" dirty="0" smtClean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={0: 1, # </m:t>
                      </m:r>
                      <m:r>
                        <a:rPr lang="en-US" sz="2000" i="1" dirty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𝑏𝑎𝑐𝑘𝑔𝑟𝑜𝑢𝑛𝑑</m:t>
                      </m:r>
                      <m:r>
                        <a:rPr lang="en-US" sz="2000" i="1" dirty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 1: 5  # </m:t>
                      </m:r>
                      <m:r>
                        <a:rPr lang="en-US" sz="2000" i="1" dirty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𝑜𝑏𝑗𝑒𝑐𝑡𝑠</m:t>
                      </m:r>
                      <m:r>
                        <a:rPr lang="en-US" sz="2000" i="1" dirty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sz="2000" dirty="0">
                  <a:solidFill>
                    <a:srgbClr val="0D0D0D"/>
                  </a:solidFill>
                </a:endParaRP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1 : Ω → </m:t>
                    </m:r>
                    <m:r>
                      <a:rPr lang="en-US" sz="20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D0D0D"/>
                    </a:solidFill>
                  </a:rPr>
                  <a:t>denotes the distance to the border of the nearest cell 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2 : Ω → </m:t>
                    </m:r>
                    <m:r>
                      <a:rPr lang="en-US" sz="20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D0D0D"/>
                    </a:solidFill>
                  </a:rPr>
                  <a:t>denotes the distance to the border of the second nearest cell 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= 10</m:t>
                    </m:r>
                  </m:oMath>
                </a14:m>
                <a:r>
                  <a:rPr lang="en-US" sz="2000" dirty="0">
                    <a:solidFill>
                      <a:srgbClr val="0D0D0D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 ≈ 5</m:t>
                    </m:r>
                  </m:oMath>
                </a14:m>
                <a:r>
                  <a:rPr lang="en-US" sz="2000" dirty="0">
                    <a:solidFill>
                      <a:srgbClr val="0D0D0D"/>
                    </a:solidFill>
                  </a:rPr>
                  <a:t> pixels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F6925D-05DF-DE9A-F7FC-2D4C7199E2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681" r="-696" b="-12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E3CD1CF-96B9-D43A-CD15-7EE9F86819C0}"/>
              </a:ext>
            </a:extLst>
          </p:cNvPr>
          <p:cNvSpPr txBox="1"/>
          <p:nvPr/>
        </p:nvSpPr>
        <p:spPr>
          <a:xfrm>
            <a:off x="6096000" y="3042851"/>
            <a:ext cx="58521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</a:rPr>
              <a:t>This equation indicates that each pixel-wise cross-entropy loss value is multiplied by the corresponding weight from the weighted map.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</a:rPr>
              <a:t>This process effectively assigns higher weights to pixels belonging to </a:t>
            </a:r>
            <a:r>
              <a:rPr lang="en-US" u="sng" dirty="0">
                <a:solidFill>
                  <a:srgbClr val="0D0D0D"/>
                </a:solidFill>
              </a:rPr>
              <a:t>minority classes</a:t>
            </a:r>
            <a:r>
              <a:rPr lang="en-US" dirty="0">
                <a:solidFill>
                  <a:srgbClr val="0D0D0D"/>
                </a:solidFill>
              </a:rPr>
              <a:t>, thereby giving them more influence during the training process.</a:t>
            </a:r>
          </a:p>
        </p:txBody>
      </p:sp>
    </p:spTree>
    <p:extLst>
      <p:ext uri="{BB962C8B-B14F-4D97-AF65-F5344CB8AC3E}">
        <p14:creationId xmlns:p14="http://schemas.microsoft.com/office/powerpoint/2010/main" val="2034536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EAF24-9D8B-B28A-86C5-E512F575A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EA6D-940A-348E-929B-354A9D97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U-Net Architecture for Semantic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465BE-038D-C10B-6F19-6A424D16D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dirty="0">
                <a:solidFill>
                  <a:srgbClr val="0D0D0D"/>
                </a:solidFill>
              </a:rPr>
              <a:t>For evaluating the performance of U-Net or any semantic segmentation model, several evaluation metrics are commonly used to quantify the accuracy and effectiveness of the segmentation results.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Intersection over Union (</a:t>
            </a:r>
            <a:r>
              <a:rPr lang="en-US" sz="2000" dirty="0" err="1">
                <a:solidFill>
                  <a:srgbClr val="0D0D0D"/>
                </a:solidFill>
              </a:rPr>
              <a:t>IoU</a:t>
            </a:r>
            <a:r>
              <a:rPr lang="en-US" sz="2000" dirty="0">
                <a:solidFill>
                  <a:srgbClr val="0D0D0D"/>
                </a:solidFill>
              </a:rPr>
              <a:t>)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Dice Coefficient</a:t>
            </a:r>
          </a:p>
        </p:txBody>
      </p:sp>
      <p:pic>
        <p:nvPicPr>
          <p:cNvPr id="39938" name="Picture 2" descr="Understanding Evaluation Metrics in Medical Image Segmentation | by Nghi  Huynh | Medium">
            <a:extLst>
              <a:ext uri="{FF2B5EF4-FFF2-40B4-BE49-F238E27FC236}">
                <a16:creationId xmlns:a16="http://schemas.microsoft.com/office/drawing/2014/main" id="{300D86A3-71B4-74F3-4562-FDA0C970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25" y="3817581"/>
            <a:ext cx="5588000" cy="263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515E58-0C34-5DCA-D06B-66639E4B7FDB}"/>
              </a:ext>
            </a:extLst>
          </p:cNvPr>
          <p:cNvSpPr/>
          <p:nvPr/>
        </p:nvSpPr>
        <p:spPr>
          <a:xfrm>
            <a:off x="3970885" y="3817581"/>
            <a:ext cx="2428240" cy="2269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942" name="Picture 6" descr="Understanding DICE COEFFICIENT">
            <a:extLst>
              <a:ext uri="{FF2B5EF4-FFF2-40B4-BE49-F238E27FC236}">
                <a16:creationId xmlns:a16="http://schemas.microsoft.com/office/drawing/2014/main" id="{F1503BEB-5F14-4281-1446-4721B7DA5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586" y="3858221"/>
            <a:ext cx="2974386" cy="263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etrics for semantic segmentation - Excursions in data">
            <a:extLst>
              <a:ext uri="{FF2B5EF4-FFF2-40B4-BE49-F238E27FC236}">
                <a16:creationId xmlns:a16="http://schemas.microsoft.com/office/drawing/2014/main" id="{8572C035-272D-AC4E-899E-62D26589F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06" y="4347134"/>
            <a:ext cx="5049694" cy="165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635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7EC90-983F-D579-4CDE-753AF3BCC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40A50-C3A8-AA01-44FC-ABD0AABF3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86937-5973-075E-39C7-90880291E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fontAlgn="base"/>
            <a:r>
              <a:rPr lang="en-US" sz="2200" b="1" dirty="0">
                <a:solidFill>
                  <a:srgbClr val="0D0D0D"/>
                </a:solidFill>
              </a:rPr>
              <a:t>Style Transfer: </a:t>
            </a:r>
            <a:r>
              <a:rPr lang="en-US" sz="2200" dirty="0">
                <a:solidFill>
                  <a:srgbClr val="0D0D0D"/>
                </a:solidFill>
              </a:rPr>
              <a:t>Style transfer or neural style transfer is the task of learning style from one or more images and applying that style to a new image.</a:t>
            </a:r>
          </a:p>
          <a:p>
            <a:pPr algn="l" fontAlgn="base"/>
            <a:r>
              <a:rPr lang="en-US" sz="2200" dirty="0">
                <a:solidFill>
                  <a:srgbClr val="0D0D0D"/>
                </a:solidFill>
              </a:rPr>
              <a:t>Some papers include:</a:t>
            </a:r>
          </a:p>
          <a:p>
            <a:pPr lvl="1" fontAlgn="base"/>
            <a:r>
              <a:rPr lang="en-US" sz="2000" dirty="0">
                <a:solidFill>
                  <a:srgbClr val="0D0D0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Neural Algorithm of Artistic Style</a:t>
            </a:r>
            <a:r>
              <a:rPr lang="en-US" sz="2000" dirty="0">
                <a:solidFill>
                  <a:srgbClr val="0D0D0D"/>
                </a:solidFill>
              </a:rPr>
              <a:t>, 2015.</a:t>
            </a:r>
          </a:p>
          <a:p>
            <a:pPr lvl="1" fontAlgn="base"/>
            <a:r>
              <a:rPr lang="en-US" sz="2000" dirty="0">
                <a:solidFill>
                  <a:srgbClr val="0D0D0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Style Transfer Using Convolutional Neural Networks</a:t>
            </a:r>
            <a:r>
              <a:rPr lang="en-US" sz="2000" dirty="0">
                <a:solidFill>
                  <a:srgbClr val="0D0D0D"/>
                </a:solidFill>
              </a:rPr>
              <a:t>, 2016.</a:t>
            </a:r>
          </a:p>
          <a:p>
            <a:pPr algn="l" fontAlgn="base"/>
            <a:endParaRPr lang="en-US" sz="2200" dirty="0">
              <a:solidFill>
                <a:srgbClr val="0D0D0D"/>
              </a:solidFill>
            </a:endParaRPr>
          </a:p>
        </p:txBody>
      </p:sp>
      <p:pic>
        <p:nvPicPr>
          <p:cNvPr id="40962" name="Picture 2" descr="Example of Neural Style Transfer from Famous Artworks to a Photograph">
            <a:extLst>
              <a:ext uri="{FF2B5EF4-FFF2-40B4-BE49-F238E27FC236}">
                <a16:creationId xmlns:a16="http://schemas.microsoft.com/office/drawing/2014/main" id="{F8426A71-7624-3D6B-F196-840ADB777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75"/>
          <a:stretch/>
        </p:blipFill>
        <p:spPr bwMode="auto">
          <a:xfrm>
            <a:off x="3110706" y="4001294"/>
            <a:ext cx="5970587" cy="233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909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472E6-A087-D536-F449-3C1DD97E6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2CB5-AC99-AA09-21FB-FA776CEC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5D8DD-8238-FB94-20C5-B2BFB56D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fontAlgn="base"/>
            <a:r>
              <a:rPr lang="en-US" sz="2200" b="1" dirty="0">
                <a:solidFill>
                  <a:srgbClr val="0D0D0D"/>
                </a:solidFill>
              </a:rPr>
              <a:t>Image Colorization: </a:t>
            </a:r>
            <a:r>
              <a:rPr lang="en-US" sz="2200" dirty="0">
                <a:solidFill>
                  <a:srgbClr val="0D0D0D"/>
                </a:solidFill>
              </a:rPr>
              <a:t>Image colorization or neural colorization involves converting a grayscale image to a full color image.</a:t>
            </a:r>
          </a:p>
          <a:p>
            <a:pPr algn="l" fontAlgn="base"/>
            <a:r>
              <a:rPr lang="en-US" sz="2200" dirty="0">
                <a:solidFill>
                  <a:srgbClr val="0D0D0D"/>
                </a:solidFill>
              </a:rPr>
              <a:t>Some papers include:</a:t>
            </a:r>
          </a:p>
          <a:p>
            <a:pPr lvl="1" fontAlgn="base"/>
            <a:r>
              <a:rPr lang="en-US" sz="2000" dirty="0">
                <a:solidFill>
                  <a:srgbClr val="0D0D0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Colorful Image Colorization</a:t>
            </a:r>
            <a:r>
              <a:rPr lang="en-US" sz="2000" dirty="0">
                <a:solidFill>
                  <a:srgbClr val="0D0D0D"/>
                </a:solidFill>
              </a:rPr>
              <a:t>, 2016.</a:t>
            </a:r>
          </a:p>
          <a:p>
            <a:pPr lvl="1" fontAlgn="base"/>
            <a:r>
              <a:rPr lang="en-US" sz="2000" dirty="0">
                <a:solidFill>
                  <a:srgbClr val="0D0D0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Let there be Color!: Joint End-to-end Learning of Global and Local Image Priors for Automatic Image Colorization with Simultaneous Classification</a:t>
            </a:r>
            <a:r>
              <a:rPr lang="en-US" sz="2000" dirty="0">
                <a:solidFill>
                  <a:srgbClr val="0D0D0D"/>
                </a:solidFill>
              </a:rPr>
              <a:t>, 2016.</a:t>
            </a:r>
          </a:p>
          <a:p>
            <a:pPr lvl="1" fontAlgn="base"/>
            <a:r>
              <a:rPr lang="en-US" sz="2000" dirty="0">
                <a:solidFill>
                  <a:srgbClr val="0D0D0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Colorization</a:t>
            </a:r>
            <a:r>
              <a:rPr lang="en-US" sz="2000" dirty="0">
                <a:solidFill>
                  <a:srgbClr val="0D0D0D"/>
                </a:solidFill>
              </a:rPr>
              <a:t>, 2016.</a:t>
            </a:r>
          </a:p>
        </p:txBody>
      </p:sp>
      <p:pic>
        <p:nvPicPr>
          <p:cNvPr id="41986" name="Picture 2" descr="Examples of Photo Colorization">
            <a:extLst>
              <a:ext uri="{FF2B5EF4-FFF2-40B4-BE49-F238E27FC236}">
                <a16:creationId xmlns:a16="http://schemas.microsoft.com/office/drawing/2014/main" id="{B256DB00-A7CE-29B5-E0B7-9A933C8BA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1" t="51546" r="737" b="-5324"/>
          <a:stretch/>
        </p:blipFill>
        <p:spPr bwMode="auto">
          <a:xfrm>
            <a:off x="2766060" y="4377715"/>
            <a:ext cx="6306820" cy="224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54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6F08C-AF00-7FDB-F059-55C11F2B9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6A920-2132-F4D3-4A3C-E6FF081C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a Digital Image?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E2C073-722E-30AD-1436-A125CE1440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sz="2200" dirty="0"/>
                  <a:t>A digital image is a 2-dimensional function:</a:t>
                </a:r>
              </a:p>
              <a:p>
                <a:pPr marL="0" indent="0" algn="ctr">
                  <a:buNone/>
                </a:pPr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            and        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US" sz="2200" dirty="0"/>
              </a:p>
              <a:p>
                <a:pPr marL="0" indent="0" algn="just">
                  <a:buNone/>
                </a:pPr>
                <a:endParaRPr lang="en-US" sz="2200" dirty="0"/>
              </a:p>
              <a:p>
                <a:pPr algn="just"/>
                <a:r>
                  <a:rPr lang="en-US" sz="2200" dirty="0"/>
                  <a:t>The amplitude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200" dirty="0"/>
                  <a:t> is called intensity or gray level at the point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E2C073-722E-30AD-1436-A125CE1440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object 11">
            <a:extLst>
              <a:ext uri="{FF2B5EF4-FFF2-40B4-BE49-F238E27FC236}">
                <a16:creationId xmlns:a16="http://schemas.microsoft.com/office/drawing/2014/main" id="{12A8BC9F-849D-C042-DBF8-CB1EA56526D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66853" y="4233707"/>
            <a:ext cx="6258293" cy="23621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CD7410-9D76-4B9A-A7AF-C1122452C59C}"/>
              </a:ext>
            </a:extLst>
          </p:cNvPr>
          <p:cNvSpPr txBox="1"/>
          <p:nvPr/>
        </p:nvSpPr>
        <p:spPr>
          <a:xfrm>
            <a:off x="8109106" y="2254961"/>
            <a:ext cx="307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coordinates are integers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A296C5-F76D-0590-F8C0-EF7DD209D087}"/>
              </a:ext>
            </a:extLst>
          </p:cNvPr>
          <p:cNvSpPr txBox="1"/>
          <p:nvPr/>
        </p:nvSpPr>
        <p:spPr>
          <a:xfrm>
            <a:off x="1850810" y="2254961"/>
            <a:ext cx="2232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intensity values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ADF4F3-E11A-6F9E-13A5-DF4D57CE022C}"/>
              </a:ext>
            </a:extLst>
          </p:cNvPr>
          <p:cNvCxnSpPr>
            <a:stCxn id="27" idx="2"/>
          </p:cNvCxnSpPr>
          <p:nvPr/>
        </p:nvCxnSpPr>
        <p:spPr>
          <a:xfrm flipH="1">
            <a:off x="8259745" y="2624293"/>
            <a:ext cx="1386256" cy="2207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1B2CC-3B77-E7F2-DE7A-22C446E20098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2966853" y="2624293"/>
            <a:ext cx="1042439" cy="2207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587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31AC7-068B-FB49-4C94-F6E3EFC45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CFD9-FCB9-7328-A55D-D42603BD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4BC0E-FD3F-DCC6-B5DD-B97FE65A5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fontAlgn="base"/>
            <a:r>
              <a:rPr lang="en-US" sz="2200" b="1" dirty="0">
                <a:solidFill>
                  <a:srgbClr val="0D0D0D"/>
                </a:solidFill>
              </a:rPr>
              <a:t>Image Reconstruction: </a:t>
            </a:r>
            <a:r>
              <a:rPr lang="en-US" sz="2200" dirty="0">
                <a:solidFill>
                  <a:srgbClr val="0D0D0D"/>
                </a:solidFill>
              </a:rPr>
              <a:t>Image reconstruction and image inpainting is the task of filling in missing or corrupt parts of an image.</a:t>
            </a:r>
          </a:p>
          <a:p>
            <a:pPr algn="l" fontAlgn="base"/>
            <a:r>
              <a:rPr lang="en-US" sz="2200" dirty="0">
                <a:solidFill>
                  <a:srgbClr val="0D0D0D"/>
                </a:solidFill>
              </a:rPr>
              <a:t>Some papers include:</a:t>
            </a:r>
          </a:p>
          <a:p>
            <a:pPr lvl="1" fontAlgn="base"/>
            <a:r>
              <a:rPr lang="en-US" sz="2000" dirty="0">
                <a:solidFill>
                  <a:srgbClr val="0D0D0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Pixel Recurrent Neural Networks</a:t>
            </a:r>
            <a:r>
              <a:rPr lang="en-US" sz="2000" dirty="0">
                <a:solidFill>
                  <a:srgbClr val="0D0D0D"/>
                </a:solidFill>
              </a:rPr>
              <a:t>, 2016.</a:t>
            </a:r>
          </a:p>
          <a:p>
            <a:pPr lvl="1" fontAlgn="base"/>
            <a:r>
              <a:rPr lang="en-US" sz="2000" dirty="0">
                <a:solidFill>
                  <a:srgbClr val="0D0D0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Inpainting for Irregular Holes Using Partial Convolutions</a:t>
            </a:r>
            <a:r>
              <a:rPr lang="en-US" sz="2000" dirty="0">
                <a:solidFill>
                  <a:srgbClr val="0D0D0D"/>
                </a:solidFill>
              </a:rPr>
              <a:t>, 2018.</a:t>
            </a:r>
          </a:p>
          <a:p>
            <a:pPr lvl="1" fontAlgn="base"/>
            <a:r>
              <a:rPr lang="en-US" sz="2000" dirty="0">
                <a:solidFill>
                  <a:srgbClr val="0D0D0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Highly Scalable Image Reconstruction using Deep Neural Networks with Bandpass Filtering</a:t>
            </a:r>
            <a:r>
              <a:rPr lang="en-US" sz="2000" dirty="0">
                <a:solidFill>
                  <a:srgbClr val="0D0D0D"/>
                </a:solidFill>
              </a:rPr>
              <a:t>, 2018.</a:t>
            </a:r>
          </a:p>
        </p:txBody>
      </p:sp>
      <p:pic>
        <p:nvPicPr>
          <p:cNvPr id="44034" name="Picture 2" descr="Example of Photo Inpainting">
            <a:extLst>
              <a:ext uri="{FF2B5EF4-FFF2-40B4-BE49-F238E27FC236}">
                <a16:creationId xmlns:a16="http://schemas.microsoft.com/office/drawing/2014/main" id="{35BE558B-0D99-1A7F-A2E6-99922CFF1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3"/>
          <a:stretch/>
        </p:blipFill>
        <p:spPr bwMode="auto">
          <a:xfrm>
            <a:off x="2628735" y="4673600"/>
            <a:ext cx="6934530" cy="171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3294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C9BCC-6665-1554-F5D1-5E456E677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E121B-990D-B4B0-39B2-10598DFA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578D7-A03C-6178-8A40-F56E872F0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200" dirty="0"/>
              <a:t>Image Captioning: Generating a textual description of an image.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Show and Tell: A Neural Image Caption Generator</a:t>
            </a:r>
            <a:r>
              <a:rPr lang="en-US" sz="1800" dirty="0"/>
              <a:t>, 2014.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200" dirty="0"/>
              <a:t>Image Describing: Generating a textual description of each object in an image.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Visual-Semantic Alignments for Generating Image Descriptions</a:t>
            </a:r>
            <a:r>
              <a:rPr lang="en-US" sz="1800" dirty="0"/>
              <a:t>, 2015.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200" dirty="0"/>
              <a:t>Text to Image: Synthesizing an image based on a textual description.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sz="17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AttnGAN</a:t>
            </a:r>
            <a:r>
              <a:rPr lang="en-US" sz="17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Fine-Grained Text to Image Generation with Attentional Generative Adversarial Networks</a:t>
            </a:r>
            <a:r>
              <a:rPr lang="en-US" sz="1700" dirty="0"/>
              <a:t>, 2017.</a:t>
            </a:r>
          </a:p>
          <a:p>
            <a:pPr marL="285750" indent="-285750" fontAlgn="base"/>
            <a:r>
              <a:rPr lang="en-US" sz="2200" dirty="0"/>
              <a:t>Tracking: Estimating the state of the target object present in the scene from previous information.</a:t>
            </a:r>
          </a:p>
          <a:p>
            <a:pPr marL="742950" lvl="1" indent="-285750" fontAlgn="base"/>
            <a:r>
              <a:rPr lang="en-US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Multiple Pedestrian Tracking using Deep Temporal Appearance Matching Association</a:t>
            </a:r>
            <a:r>
              <a:rPr lang="en-US" sz="1800" dirty="0"/>
              <a:t>, 2020.</a:t>
            </a:r>
          </a:p>
          <a:p>
            <a:pPr marL="285750" indent="-285750" fontAlgn="base"/>
            <a:r>
              <a:rPr lang="en-US" sz="2200" dirty="0"/>
              <a:t>3D Object Reconstruction: Inferring the 3D geometry and structure of objects and scenes from one or multiple 2D images.</a:t>
            </a:r>
          </a:p>
          <a:p>
            <a:pPr marL="742950" lvl="1" indent="-285750" fontAlgn="base"/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Image-Based 3D Object Reconstruction: State-of-the-Art and Trends in the Deep Learning Era</a:t>
            </a:r>
            <a:r>
              <a:rPr lang="en-US" sz="1800" dirty="0"/>
              <a:t>, 2021.</a:t>
            </a:r>
          </a:p>
        </p:txBody>
      </p:sp>
    </p:spTree>
    <p:extLst>
      <p:ext uri="{BB962C8B-B14F-4D97-AF65-F5344CB8AC3E}">
        <p14:creationId xmlns:p14="http://schemas.microsoft.com/office/powerpoint/2010/main" val="2853574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16A68-4066-C058-1020-7C2078A56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07E9-39D1-D239-0E5E-A2DCD5152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Introduction to Natural Language Processing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304CD-1BB1-9B21-369E-5A422E1C1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GB" altLang="en-US" sz="1800" dirty="0"/>
          </a:p>
          <a:p>
            <a:pPr marL="0" indent="0" algn="ctr" fontAlgn="base">
              <a:buNone/>
            </a:pPr>
            <a:endParaRPr lang="en-GB" altLang="en-US" sz="1800" dirty="0"/>
          </a:p>
          <a:p>
            <a:pPr marL="0" indent="0" algn="ctr" fontAlgn="base">
              <a:buNone/>
            </a:pPr>
            <a:endParaRPr lang="en-GB" altLang="en-US" sz="1800" dirty="0"/>
          </a:p>
          <a:p>
            <a:pPr marL="0" indent="0" algn="ctr" fontAlgn="base">
              <a:buNone/>
            </a:pPr>
            <a:br>
              <a:rPr lang="en-GB" altLang="en-US" sz="2500" dirty="0"/>
            </a:br>
            <a:br>
              <a:rPr lang="en-GB" altLang="en-US" sz="2500" dirty="0"/>
            </a:br>
            <a:r>
              <a:rPr lang="en-GB" altLang="en-US" sz="2500" dirty="0"/>
              <a:t>Lecture: </a:t>
            </a:r>
            <a:r>
              <a:rPr lang="en-US" altLang="en-US" sz="2500" dirty="0"/>
              <a:t>Text Classification using CNNs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54919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75C1-1794-5405-0B6E-95251736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Outline: Part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826C2-6788-3302-BDA3-FBF3E2E0B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9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Introduction to text classification</a:t>
            </a:r>
          </a:p>
          <a:p>
            <a:pPr algn="just">
              <a:lnSpc>
                <a:spcPct val="9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Preprocessing steps for natural language processing</a:t>
            </a:r>
            <a:endParaRPr lang="en-GB" altLang="en-US" sz="2400" dirty="0"/>
          </a:p>
          <a:p>
            <a:pPr algn="just">
              <a:lnSpc>
                <a:spcPct val="9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Text classification using convolutional neural network</a:t>
            </a:r>
          </a:p>
          <a:p>
            <a:pPr algn="just">
              <a:lnSpc>
                <a:spcPct val="9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Experimentation of sentiment analysis using </a:t>
            </a:r>
            <a:r>
              <a:rPr lang="en-GB" altLang="en-US" sz="2400" dirty="0"/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589482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74A5F-5DE0-8569-220C-6CECEDAE8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9D698-25C5-30AE-61BE-D42320C2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Introduction to Natural Language Processing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2E7D3-98CF-9F35-5A98-13DCC199A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b="1" dirty="0"/>
              <a:t>Natural Language Processing (NLP):</a:t>
            </a:r>
          </a:p>
          <a:p>
            <a:pPr lvl="1" algn="just"/>
            <a:r>
              <a:rPr lang="en-US" sz="2000" dirty="0"/>
              <a:t>A branch of Artificial Intelligence (AI) that helps computers understand, interpret, generate and analyze human language.</a:t>
            </a:r>
          </a:p>
          <a:p>
            <a:endParaRPr lang="en-US" sz="2200" dirty="0"/>
          </a:p>
          <a:p>
            <a:r>
              <a:rPr lang="en-US" sz="2200" dirty="0"/>
              <a:t>NLP models are used to solve common language problems, like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BAD2BF-822F-9F29-46E5-85CFE47BFD45}"/>
              </a:ext>
            </a:extLst>
          </p:cNvPr>
          <p:cNvGrpSpPr/>
          <p:nvPr/>
        </p:nvGrpSpPr>
        <p:grpSpPr>
          <a:xfrm>
            <a:off x="3886200" y="4131286"/>
            <a:ext cx="1808160" cy="2314619"/>
            <a:chOff x="2362200" y="3493776"/>
            <a:chExt cx="1808160" cy="23146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75C147-FCCB-8325-2D0F-31366A3B4E9C}"/>
                </a:ext>
              </a:extLst>
            </p:cNvPr>
            <p:cNvSpPr/>
            <p:nvPr/>
          </p:nvSpPr>
          <p:spPr bwMode="auto">
            <a:xfrm>
              <a:off x="2417760" y="3493776"/>
              <a:ext cx="1752600" cy="2286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C5BFEB5-08AE-6A15-0E1E-08E61729E5AE}"/>
                </a:ext>
              </a:extLst>
            </p:cNvPr>
            <p:cNvGrpSpPr/>
            <p:nvPr/>
          </p:nvGrpSpPr>
          <p:grpSpPr>
            <a:xfrm>
              <a:off x="2438400" y="3512200"/>
              <a:ext cx="1200231" cy="1127744"/>
              <a:chOff x="4953001" y="2776876"/>
              <a:chExt cx="761999" cy="676647"/>
            </a:xfrm>
          </p:grpSpPr>
          <p:pic>
            <p:nvPicPr>
              <p:cNvPr id="10" name="Picture 2" descr="Natural Language Question Answering Systems">
                <a:extLst>
                  <a:ext uri="{FF2B5EF4-FFF2-40B4-BE49-F238E27FC236}">
                    <a16:creationId xmlns:a16="http://schemas.microsoft.com/office/drawing/2014/main" id="{811756E6-28E0-4058-C402-386FF3C565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1094"/>
              <a:stretch/>
            </p:blipFill>
            <p:spPr bwMode="auto">
              <a:xfrm>
                <a:off x="4953001" y="2776876"/>
                <a:ext cx="761999" cy="676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EF52CD-D2C6-B95B-0426-98A18EE11A9D}"/>
                  </a:ext>
                </a:extLst>
              </p:cNvPr>
              <p:cNvSpPr/>
              <p:nvPr/>
            </p:nvSpPr>
            <p:spPr bwMode="auto">
              <a:xfrm>
                <a:off x="5599629" y="3027119"/>
                <a:ext cx="115371" cy="8998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Times New Roman" panose="02020603050405020304" pitchFamily="18" charset="0"/>
                </a:endParaRPr>
              </a:p>
            </p:txBody>
          </p:sp>
        </p:grpSp>
        <p:pic>
          <p:nvPicPr>
            <p:cNvPr id="7" name="Picture 4" descr="Natural Language Question Answering-Systeme">
              <a:extLst>
                <a:ext uri="{FF2B5EF4-FFF2-40B4-BE49-F238E27FC236}">
                  <a16:creationId xmlns:a16="http://schemas.microsoft.com/office/drawing/2014/main" id="{F3BE050C-A7CD-275B-3574-3840BCF362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590" t="22181" r="91" b="36568"/>
            <a:stretch/>
          </p:blipFill>
          <p:spPr bwMode="auto">
            <a:xfrm>
              <a:off x="3456909" y="4670418"/>
              <a:ext cx="609600" cy="499758"/>
            </a:xfrm>
            <a:prstGeom prst="rect">
              <a:avLst/>
            </a:prstGeom>
            <a:noFill/>
            <a:ln>
              <a:solidFill>
                <a:srgbClr val="61616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CCF0755B-0FC7-68DA-FBE7-7C12B884088B}"/>
                </a:ext>
              </a:extLst>
            </p:cNvPr>
            <p:cNvCxnSpPr>
              <a:stCxn id="11" idx="3"/>
              <a:endCxn id="7" idx="0"/>
            </p:cNvCxnSpPr>
            <p:nvPr/>
          </p:nvCxnSpPr>
          <p:spPr bwMode="auto">
            <a:xfrm>
              <a:off x="3638631" y="4004259"/>
              <a:ext cx="123078" cy="666159"/>
            </a:xfrm>
            <a:prstGeom prst="bentConnector2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15BA03-5ACB-2A9F-65C1-07D5EB7EEDAA}"/>
                </a:ext>
              </a:extLst>
            </p:cNvPr>
            <p:cNvSpPr txBox="1"/>
            <p:nvPr/>
          </p:nvSpPr>
          <p:spPr>
            <a:xfrm>
              <a:off x="2362200" y="5485230"/>
              <a:ext cx="176522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Question answering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044907-CA6E-9B5A-38CC-64AACF0E3A20}"/>
              </a:ext>
            </a:extLst>
          </p:cNvPr>
          <p:cNvGrpSpPr/>
          <p:nvPr/>
        </p:nvGrpSpPr>
        <p:grpSpPr>
          <a:xfrm>
            <a:off x="5971494" y="4149709"/>
            <a:ext cx="1756464" cy="2325292"/>
            <a:chOff x="4447494" y="3512200"/>
            <a:chExt cx="1756464" cy="23252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51379A-137E-5DC3-874C-DC119F8BC8E0}"/>
                </a:ext>
              </a:extLst>
            </p:cNvPr>
            <p:cNvSpPr/>
            <p:nvPr/>
          </p:nvSpPr>
          <p:spPr bwMode="auto">
            <a:xfrm>
              <a:off x="4451358" y="3512200"/>
              <a:ext cx="1752600" cy="2286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AC14B4D2-E542-B5F2-2330-8BB24C8AB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565" y="3699520"/>
              <a:ext cx="865666" cy="863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Summarize Written Text using Google's BERT | Machine Learning | Deep  Learning - YouTube">
              <a:extLst>
                <a:ext uri="{FF2B5EF4-FFF2-40B4-BE49-F238E27FC236}">
                  <a16:creationId xmlns:a16="http://schemas.microsoft.com/office/drawing/2014/main" id="{42F76D2B-00B7-5406-0E91-6770AD69AC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00" t="38185" r="2761" b="1227"/>
            <a:stretch/>
          </p:blipFill>
          <p:spPr bwMode="auto">
            <a:xfrm>
              <a:off x="5253171" y="4176491"/>
              <a:ext cx="568509" cy="638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40A849-969E-0CCC-3F3C-3703C839B7CD}"/>
                </a:ext>
              </a:extLst>
            </p:cNvPr>
            <p:cNvSpPr/>
            <p:nvPr/>
          </p:nvSpPr>
          <p:spPr bwMode="auto">
            <a:xfrm>
              <a:off x="5287380" y="4639944"/>
              <a:ext cx="492390" cy="11373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6730EF-C1BE-1FF3-09BD-917014A8D3AC}"/>
                </a:ext>
              </a:extLst>
            </p:cNvPr>
            <p:cNvSpPr txBox="1"/>
            <p:nvPr/>
          </p:nvSpPr>
          <p:spPr>
            <a:xfrm>
              <a:off x="4447494" y="5283494"/>
              <a:ext cx="132440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Document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summarization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ECC6F-DBC7-9B5C-2903-69B585D12F5C}"/>
              </a:ext>
            </a:extLst>
          </p:cNvPr>
          <p:cNvGrpSpPr/>
          <p:nvPr/>
        </p:nvGrpSpPr>
        <p:grpSpPr>
          <a:xfrm>
            <a:off x="8013789" y="4149709"/>
            <a:ext cx="1752600" cy="2325292"/>
            <a:chOff x="6489789" y="3512200"/>
            <a:chExt cx="1752600" cy="232529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6C78046-A81B-5445-E31C-CA76822F4116}"/>
                </a:ext>
              </a:extLst>
            </p:cNvPr>
            <p:cNvSpPr/>
            <p:nvPr/>
          </p:nvSpPr>
          <p:spPr bwMode="auto">
            <a:xfrm>
              <a:off x="6489789" y="3512200"/>
              <a:ext cx="1752600" cy="2286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20" name="Picture 2" descr="Open AI Text Generator - neuroflash">
              <a:extLst>
                <a:ext uri="{FF2B5EF4-FFF2-40B4-BE49-F238E27FC236}">
                  <a16:creationId xmlns:a16="http://schemas.microsoft.com/office/drawing/2014/main" id="{71E13167-F77A-76F5-C8A2-F808CC8D8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9" t="11403" r="27343" b="5771"/>
            <a:stretch/>
          </p:blipFill>
          <p:spPr bwMode="auto">
            <a:xfrm>
              <a:off x="6674342" y="3695214"/>
              <a:ext cx="1402858" cy="1197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13F0FB-E6A8-57A9-4960-4F97504CE7D8}"/>
                </a:ext>
              </a:extLst>
            </p:cNvPr>
            <p:cNvSpPr txBox="1"/>
            <p:nvPr/>
          </p:nvSpPr>
          <p:spPr>
            <a:xfrm>
              <a:off x="6516949" y="5514327"/>
              <a:ext cx="142321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Text Generation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BD76A38-0C53-0EFA-2627-A9CB84659E53}"/>
              </a:ext>
            </a:extLst>
          </p:cNvPr>
          <p:cNvGrpSpPr/>
          <p:nvPr/>
        </p:nvGrpSpPr>
        <p:grpSpPr>
          <a:xfrm>
            <a:off x="1861014" y="4131286"/>
            <a:ext cx="1803612" cy="2320297"/>
            <a:chOff x="337014" y="3493776"/>
            <a:chExt cx="1803612" cy="23202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B905101-25B9-D6D8-3E5C-4C5D1F5385CF}"/>
                </a:ext>
              </a:extLst>
            </p:cNvPr>
            <p:cNvSpPr/>
            <p:nvPr/>
          </p:nvSpPr>
          <p:spPr bwMode="auto">
            <a:xfrm>
              <a:off x="388026" y="3493776"/>
              <a:ext cx="1752600" cy="2286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AA167D-8CEA-8DC4-4AE0-5803AEB227FB}"/>
                </a:ext>
              </a:extLst>
            </p:cNvPr>
            <p:cNvSpPr/>
            <p:nvPr/>
          </p:nvSpPr>
          <p:spPr bwMode="auto">
            <a:xfrm>
              <a:off x="540426" y="4293876"/>
              <a:ext cx="1219200" cy="3048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D58313-A947-60F9-431B-0F7A9FDDFDAF}"/>
                </a:ext>
              </a:extLst>
            </p:cNvPr>
            <p:cNvSpPr/>
            <p:nvPr/>
          </p:nvSpPr>
          <p:spPr bwMode="auto">
            <a:xfrm>
              <a:off x="540426" y="4941576"/>
              <a:ext cx="1219200" cy="3048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8F1F285-7271-2907-0E20-08D6908710A1}"/>
                </a:ext>
              </a:extLst>
            </p:cNvPr>
            <p:cNvCxnSpPr/>
            <p:nvPr/>
          </p:nvCxnSpPr>
          <p:spPr bwMode="auto">
            <a:xfrm>
              <a:off x="616626" y="4408176"/>
              <a:ext cx="1022684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63841A-9EA8-2D3E-CC8B-FE842721455F}"/>
                </a:ext>
              </a:extLst>
            </p:cNvPr>
            <p:cNvCxnSpPr/>
            <p:nvPr/>
          </p:nvCxnSpPr>
          <p:spPr bwMode="auto">
            <a:xfrm>
              <a:off x="616626" y="4484376"/>
              <a:ext cx="818147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3792819-E35B-56D8-4CAF-B9DC82719439}"/>
                </a:ext>
              </a:extLst>
            </p:cNvPr>
            <p:cNvCxnSpPr/>
            <p:nvPr/>
          </p:nvCxnSpPr>
          <p:spPr bwMode="auto">
            <a:xfrm>
              <a:off x="616626" y="5017776"/>
              <a:ext cx="1022684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B2FD61-D9CB-C566-4E3A-C49C8188E5DA}"/>
                </a:ext>
              </a:extLst>
            </p:cNvPr>
            <p:cNvCxnSpPr/>
            <p:nvPr/>
          </p:nvCxnSpPr>
          <p:spPr bwMode="auto">
            <a:xfrm>
              <a:off x="616626" y="5093976"/>
              <a:ext cx="1022684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3982132-6A2D-F3BB-1399-8DA52347DA98}"/>
                </a:ext>
              </a:extLst>
            </p:cNvPr>
            <p:cNvCxnSpPr/>
            <p:nvPr/>
          </p:nvCxnSpPr>
          <p:spPr bwMode="auto">
            <a:xfrm>
              <a:off x="616626" y="5170176"/>
              <a:ext cx="204537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E9385DE-91C2-CB18-261E-F498258C8793}"/>
                </a:ext>
              </a:extLst>
            </p:cNvPr>
            <p:cNvCxnSpPr/>
            <p:nvPr/>
          </p:nvCxnSpPr>
          <p:spPr bwMode="auto">
            <a:xfrm>
              <a:off x="1628682" y="4484376"/>
              <a:ext cx="272716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1D98C86-EC50-2F8E-C816-B3E85D7648F1}"/>
                </a:ext>
              </a:extLst>
            </p:cNvPr>
            <p:cNvCxnSpPr/>
            <p:nvPr/>
          </p:nvCxnSpPr>
          <p:spPr bwMode="auto">
            <a:xfrm>
              <a:off x="1628682" y="5170176"/>
              <a:ext cx="272716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05136D3-34F5-485A-AAF1-9F2990823E97}"/>
                </a:ext>
              </a:extLst>
            </p:cNvPr>
            <p:cNvSpPr/>
            <p:nvPr/>
          </p:nvSpPr>
          <p:spPr bwMode="auto">
            <a:xfrm>
              <a:off x="1912026" y="3699520"/>
              <a:ext cx="144780" cy="17525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" name="Star: 5 Points 33">
              <a:extLst>
                <a:ext uri="{FF2B5EF4-FFF2-40B4-BE49-F238E27FC236}">
                  <a16:creationId xmlns:a16="http://schemas.microsoft.com/office/drawing/2014/main" id="{37E87029-56D8-012C-17BD-2758396FAA42}"/>
                </a:ext>
              </a:extLst>
            </p:cNvPr>
            <p:cNvSpPr/>
            <p:nvPr/>
          </p:nvSpPr>
          <p:spPr bwMode="auto">
            <a:xfrm>
              <a:off x="1881145" y="5093976"/>
              <a:ext cx="172653" cy="125724"/>
            </a:xfrm>
            <a:prstGeom prst="star5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F2B1C6C-1782-2E0C-0E89-43DDDC0485BC}"/>
                </a:ext>
              </a:extLst>
            </p:cNvPr>
            <p:cNvSpPr/>
            <p:nvPr/>
          </p:nvSpPr>
          <p:spPr bwMode="auto">
            <a:xfrm>
              <a:off x="1904406" y="4408175"/>
              <a:ext cx="152400" cy="17525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AC6FFF-4646-6086-04F9-562EF5C579B0}"/>
                </a:ext>
              </a:extLst>
            </p:cNvPr>
            <p:cNvSpPr txBox="1"/>
            <p:nvPr/>
          </p:nvSpPr>
          <p:spPr>
            <a:xfrm>
              <a:off x="337014" y="5490908"/>
              <a:ext cx="158190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Text classification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0EF22B-8D33-6AFD-C54B-560648F99B19}"/>
                </a:ext>
              </a:extLst>
            </p:cNvPr>
            <p:cNvSpPr/>
            <p:nvPr/>
          </p:nvSpPr>
          <p:spPr bwMode="auto">
            <a:xfrm>
              <a:off x="540426" y="3646176"/>
              <a:ext cx="1219200" cy="3048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4AAE95-B9F6-8779-E74C-FA06F7CECC74}"/>
                </a:ext>
              </a:extLst>
            </p:cNvPr>
            <p:cNvCxnSpPr/>
            <p:nvPr/>
          </p:nvCxnSpPr>
          <p:spPr bwMode="auto">
            <a:xfrm>
              <a:off x="616626" y="3722376"/>
              <a:ext cx="1022684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E03A9F6-F4D9-D6A8-541D-38A54E83D984}"/>
                </a:ext>
              </a:extLst>
            </p:cNvPr>
            <p:cNvCxnSpPr/>
            <p:nvPr/>
          </p:nvCxnSpPr>
          <p:spPr bwMode="auto">
            <a:xfrm>
              <a:off x="616626" y="3798576"/>
              <a:ext cx="681789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C1764E4-C99C-85DE-30CC-2567094F1283}"/>
                </a:ext>
              </a:extLst>
            </p:cNvPr>
            <p:cNvCxnSpPr/>
            <p:nvPr/>
          </p:nvCxnSpPr>
          <p:spPr bwMode="auto">
            <a:xfrm>
              <a:off x="1639310" y="3798576"/>
              <a:ext cx="272716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1388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6F6D1-0B28-B6E4-07B3-C78F1F4E4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B336-68BA-2905-DE2A-E00F915D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Text Classification: Definition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AC7-CC75-C127-4DA2-4AE2F06EC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000" b="1" dirty="0"/>
              <a:t>Definition: </a:t>
            </a:r>
            <a:r>
              <a:rPr lang="en-US" sz="2000" dirty="0"/>
              <a:t>Text classification is an NLP task that involves categorizing text data into predefined classes based on its content, context, or sentiment.</a:t>
            </a:r>
          </a:p>
          <a:p>
            <a:pPr marL="0" indent="0" algn="just">
              <a:buNone/>
            </a:pPr>
            <a:endParaRPr lang="en-US" sz="2000" dirty="0"/>
          </a:p>
          <a:p>
            <a:pPr algn="just"/>
            <a:r>
              <a:rPr lang="en-US" sz="2000" b="1" dirty="0"/>
              <a:t>Purposes: </a:t>
            </a:r>
          </a:p>
          <a:p>
            <a:pPr lvl="1" algn="just"/>
            <a:r>
              <a:rPr lang="en-US" sz="2000" dirty="0"/>
              <a:t>automatic labeling, </a:t>
            </a:r>
          </a:p>
          <a:p>
            <a:pPr lvl="1" algn="just"/>
            <a:r>
              <a:rPr lang="en-US" sz="2000" dirty="0"/>
              <a:t>enabling efficient organization, </a:t>
            </a:r>
          </a:p>
          <a:p>
            <a:pPr lvl="1" algn="just"/>
            <a:r>
              <a:rPr lang="en-US" sz="2000" dirty="0"/>
              <a:t>retrieval, and </a:t>
            </a:r>
          </a:p>
          <a:p>
            <a:pPr lvl="1" algn="just"/>
            <a:r>
              <a:rPr lang="en-US" sz="2000" dirty="0"/>
              <a:t>analysis of textual information.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1" name="Picture 2" descr="Few-Shot Text Classification">
            <a:extLst>
              <a:ext uri="{FF2B5EF4-FFF2-40B4-BE49-F238E27FC236}">
                <a16:creationId xmlns:a16="http://schemas.microsoft.com/office/drawing/2014/main" id="{6D341C78-FF12-7E29-E1B8-E86CCE6FB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11920" r="13844" b="11334"/>
          <a:stretch/>
        </p:blipFill>
        <p:spPr bwMode="auto">
          <a:xfrm>
            <a:off x="5849430" y="2579899"/>
            <a:ext cx="5893416" cy="403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466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0D43E-4041-A93C-AA8B-224F9D553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33B69-712C-C884-BA12-3A0219A58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Text Classification: Applications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78C03-AAB7-FDA9-C626-198F85AF5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000" b="1" dirty="0"/>
              <a:t>Applications of text classification: </a:t>
            </a:r>
          </a:p>
          <a:p>
            <a:pPr lvl="1" algn="just"/>
            <a:r>
              <a:rPr lang="en-US" sz="2000" dirty="0"/>
              <a:t>Spam detection: Classify emails as spam or not spam.</a:t>
            </a:r>
          </a:p>
          <a:p>
            <a:pPr lvl="1" algn="just"/>
            <a:r>
              <a:rPr lang="en-US" sz="2000" dirty="0"/>
              <a:t>Sentiment analysis: Determine the sentiment of reviews or social media posts.</a:t>
            </a:r>
          </a:p>
          <a:p>
            <a:pPr lvl="1" algn="just"/>
            <a:r>
              <a:rPr lang="en-US" sz="2000" dirty="0"/>
              <a:t>Topic categorization: Group news articles by subject.</a:t>
            </a:r>
          </a:p>
          <a:p>
            <a:pPr lvl="1" algn="just"/>
            <a:r>
              <a:rPr lang="en-US" sz="2000" dirty="0"/>
              <a:t>Language detection: Identify the language of a given text.</a:t>
            </a:r>
          </a:p>
          <a:p>
            <a:pPr lvl="1"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26375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FE760-0512-D7EF-7500-A4E4057D0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Text Classification: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ABC09-59F9-CA1D-4E22-85E6892F9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200" dirty="0"/>
              <a:t>Example Sentiment Analysis: </a:t>
            </a:r>
          </a:p>
          <a:p>
            <a:pPr lvl="1" algn="just"/>
            <a:r>
              <a:rPr lang="en-US" sz="2000" dirty="0"/>
              <a:t>Input: text of a review</a:t>
            </a:r>
          </a:p>
          <a:p>
            <a:pPr lvl="1" algn="just"/>
            <a:r>
              <a:rPr lang="en-US" sz="2000" dirty="0"/>
              <a:t>Output: class of sentiment</a:t>
            </a:r>
          </a:p>
          <a:p>
            <a:pPr lvl="2" algn="just"/>
            <a:r>
              <a:rPr lang="en-US" dirty="0"/>
              <a:t>e.g., 3 classes: positive, neutral, negative</a:t>
            </a:r>
          </a:p>
          <a:p>
            <a:pPr lvl="1" algn="just"/>
            <a:r>
              <a:rPr lang="en-US" sz="2200" dirty="0"/>
              <a:t>Positive example:</a:t>
            </a:r>
          </a:p>
          <a:p>
            <a:pPr lvl="2" algn="just"/>
            <a:r>
              <a:rPr lang="en-US" dirty="0">
                <a:solidFill>
                  <a:srgbClr val="00B050"/>
                </a:solidFill>
              </a:rPr>
              <a:t>Great food for an affordable price. We will definitely be visiting again.</a:t>
            </a:r>
          </a:p>
          <a:p>
            <a:pPr lvl="1" algn="just"/>
            <a:r>
              <a:rPr lang="en-US" sz="2200" dirty="0"/>
              <a:t>Neutral example:</a:t>
            </a:r>
          </a:p>
          <a:p>
            <a:pPr lvl="2" algn="just"/>
            <a:r>
              <a:rPr lang="en-US" dirty="0">
                <a:solidFill>
                  <a:srgbClr val="00B050"/>
                </a:solidFill>
              </a:rPr>
              <a:t>Food was good.</a:t>
            </a:r>
          </a:p>
          <a:p>
            <a:pPr lvl="1" algn="just"/>
            <a:r>
              <a:rPr lang="en-US" sz="2200" dirty="0"/>
              <a:t>Negative example:</a:t>
            </a:r>
          </a:p>
          <a:p>
            <a:pPr lvl="2" algn="just"/>
            <a:r>
              <a:rPr lang="en-US" dirty="0">
                <a:solidFill>
                  <a:srgbClr val="00B050"/>
                </a:solidFill>
              </a:rPr>
              <a:t>Horrible services. The food taste really bad. Not worth the money.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1873F-3544-2777-E8FF-6932CA402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231" y="1690688"/>
            <a:ext cx="4910329" cy="16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76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70F38-B43F-F0BB-4C6C-D07D6BC3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9BDA-3CAF-A018-0E6A-BA21306E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Text Classification: Challenges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A3C90-3E21-1BF1-E73C-17FEBE3C0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b="1" dirty="0"/>
              <a:t>Challenges with text classification: </a:t>
            </a:r>
          </a:p>
          <a:p>
            <a:pPr lvl="1" algn="just"/>
            <a:r>
              <a:rPr lang="en-US" sz="2000" b="1" dirty="0"/>
              <a:t>Unstructured Text: </a:t>
            </a:r>
            <a:r>
              <a:rPr lang="en-US" sz="2000" dirty="0"/>
              <a:t>Most information is unstructured poses challenges in analysis, understanding, and organization.</a:t>
            </a:r>
          </a:p>
          <a:p>
            <a:pPr lvl="1" algn="just"/>
            <a:r>
              <a:rPr lang="en-US" sz="2000" b="1" dirty="0"/>
              <a:t>Ambiguity: </a:t>
            </a:r>
            <a:r>
              <a:rPr lang="en-US" sz="2000" dirty="0"/>
              <a:t>words may carry multiple meanings based on context, requiring models to grasp nuanced semantics.</a:t>
            </a:r>
          </a:p>
          <a:p>
            <a:pPr lvl="1" algn="just"/>
            <a:r>
              <a:rPr lang="en-US" sz="2000" b="1" dirty="0"/>
              <a:t>Domain-Specific Language: </a:t>
            </a:r>
            <a:r>
              <a:rPr lang="en-US" sz="2000" dirty="0"/>
              <a:t>Specialized vocabulary can challenge generalization.</a:t>
            </a:r>
          </a:p>
          <a:p>
            <a:pPr lvl="1" algn="just"/>
            <a:r>
              <a:rPr lang="en-US" sz="2000" b="1" dirty="0"/>
              <a:t>Sarcasm and Irony: </a:t>
            </a:r>
            <a:r>
              <a:rPr lang="en-US" sz="2000" dirty="0"/>
              <a:t>Models struggle to identify sarcasm and irony without contextual cues.</a:t>
            </a:r>
          </a:p>
          <a:p>
            <a:pPr lvl="1" algn="just"/>
            <a:endParaRPr lang="en-US" sz="2000" dirty="0"/>
          </a:p>
          <a:p>
            <a:pPr lvl="1"/>
            <a:endParaRPr lang="en-US" sz="2200" dirty="0"/>
          </a:p>
          <a:p>
            <a:pPr lvl="1"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7059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849BC-D63A-C7C8-D871-2A828CE06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3FA1-9867-2585-FE70-06B4C5C6A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Text Classification: Approaches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E560A-B62A-7B03-5D5B-12253550F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000" b="1" dirty="0"/>
              <a:t>Rule-Based Approach: </a:t>
            </a:r>
            <a:r>
              <a:rPr lang="en-US" sz="2000" dirty="0"/>
              <a:t>Utilize predefined linguistic rules to classify text.</a:t>
            </a:r>
          </a:p>
          <a:p>
            <a:pPr algn="just"/>
            <a:r>
              <a:rPr lang="en-US" sz="2000" b="1" dirty="0"/>
              <a:t>Example:</a:t>
            </a:r>
          </a:p>
          <a:p>
            <a:pPr lvl="1" algn="just"/>
            <a:r>
              <a:rPr lang="en-US" sz="2000" dirty="0"/>
              <a:t>We want to </a:t>
            </a:r>
            <a:r>
              <a:rPr lang="en-US" sz="2000" u="sng" dirty="0"/>
              <a:t>classify</a:t>
            </a:r>
            <a:r>
              <a:rPr lang="en-US" sz="2000" dirty="0"/>
              <a:t> news articles into two groups: </a:t>
            </a:r>
            <a:r>
              <a:rPr lang="en-US" sz="2000" u="sng" dirty="0"/>
              <a:t>Sports</a:t>
            </a:r>
            <a:r>
              <a:rPr lang="en-US" sz="2000" dirty="0"/>
              <a:t> and </a:t>
            </a:r>
            <a:r>
              <a:rPr lang="en-US" sz="2000" u="sng" dirty="0"/>
              <a:t>Politics</a:t>
            </a:r>
            <a:r>
              <a:rPr lang="en-US" sz="2000" dirty="0"/>
              <a:t>. </a:t>
            </a:r>
          </a:p>
          <a:p>
            <a:pPr lvl="1" algn="just"/>
            <a:r>
              <a:rPr lang="en-US" sz="2000" dirty="0"/>
              <a:t>First, we will need to define two lists of words that characterize each group:</a:t>
            </a:r>
          </a:p>
          <a:p>
            <a:pPr lvl="2" algn="just"/>
            <a:r>
              <a:rPr lang="en-US" sz="1800" dirty="0"/>
              <a:t>words related to sports such as football, basketball, LeBron James, etc., and </a:t>
            </a:r>
          </a:p>
          <a:p>
            <a:pPr lvl="2" algn="just"/>
            <a:r>
              <a:rPr lang="en-US" sz="1800" dirty="0"/>
              <a:t>words related to politics, such as Donald Trump, Hillary Clinton, Putin, etc. </a:t>
            </a:r>
          </a:p>
          <a:p>
            <a:pPr lvl="1" algn="just"/>
            <a:r>
              <a:rPr lang="en-US" sz="2000" dirty="0"/>
              <a:t>Next, when we want to classify a new incoming text, we will need to count the number of sport-related words that appear in the text and do the same for politics-related words. </a:t>
            </a:r>
          </a:p>
          <a:p>
            <a:pPr lvl="1" algn="just"/>
            <a:r>
              <a:rPr lang="en-US" sz="2000" dirty="0"/>
              <a:t>If the number of sports-related word appearances is greater than the politics-related word count, then the text is classified as Sports and vice versa.</a:t>
            </a:r>
          </a:p>
          <a:p>
            <a:pPr lvl="1" algn="just"/>
            <a:endParaRPr lang="en-US" sz="2000" dirty="0"/>
          </a:p>
          <a:p>
            <a:pPr lvl="1"/>
            <a:endParaRPr lang="en-US" sz="2000" dirty="0"/>
          </a:p>
          <a:p>
            <a:pPr lvl="1"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1326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1DCCB-EB51-D03E-1605-CA5A4C210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AFF82-A1FB-6560-600F-52DB664C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Goal of the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18449-460F-3039-7B0B-F47398F8A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/>
              <a:t>Replicate the human vision system using advanced algorithms and mathematical models. </a:t>
            </a:r>
          </a:p>
          <a:p>
            <a:pPr lvl="1" algn="just"/>
            <a:r>
              <a:rPr lang="en-US" sz="2000" dirty="0"/>
              <a:t>This allows computers to bridge the gap between pixels and their various dimensions of meaning, by automatically extracting </a:t>
            </a:r>
            <a:r>
              <a:rPr lang="en-US" sz="2000" u="sng" dirty="0">
                <a:solidFill>
                  <a:srgbClr val="FF0000"/>
                </a:solidFill>
              </a:rPr>
              <a:t>relevant information</a:t>
            </a:r>
            <a:r>
              <a:rPr lang="en-US" sz="2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8FFF6-61B4-24A2-2CEB-F49C79783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201" y="2965513"/>
            <a:ext cx="6319597" cy="373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12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620D9-B581-F09A-2426-5414C04FE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EFC78-E1D3-932C-E993-E9505B3C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Text Classification: Approaches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F7C67-0937-690B-B8BB-800A2F790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b="1" dirty="0">
                <a:solidFill>
                  <a:schemeClr val="tx1"/>
                </a:solidFill>
              </a:rPr>
              <a:t>Machine and Deep Learning: </a:t>
            </a:r>
            <a:r>
              <a:rPr lang="en-US" sz="2200" dirty="0"/>
              <a:t>Train models on labeled data to learn patterns.</a:t>
            </a:r>
          </a:p>
          <a:p>
            <a:pPr lvl="1" algn="just"/>
            <a:r>
              <a:rPr lang="en-US" sz="2000" dirty="0"/>
              <a:t>ML tends to rely on hand-crafted features, and</a:t>
            </a:r>
          </a:p>
          <a:p>
            <a:pPr lvl="1" algn="just"/>
            <a:r>
              <a:rPr lang="en-US" sz="2000" dirty="0"/>
              <a:t>DL leverages neural networks to automatically extract features from data.</a:t>
            </a:r>
          </a:p>
          <a:p>
            <a:pPr lvl="1" algn="just"/>
            <a:endParaRPr lang="en-US" sz="2000" dirty="0"/>
          </a:p>
          <a:p>
            <a:pPr lvl="1"/>
            <a:endParaRPr lang="en-US" sz="2000" dirty="0"/>
          </a:p>
          <a:p>
            <a:pPr marL="457200" lvl="1" indent="0" algn="just">
              <a:buNone/>
            </a:pPr>
            <a:endParaRPr lang="en-US" sz="2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7EECE9-8DC0-BA5E-5AF1-E6D69CD17A29}"/>
              </a:ext>
            </a:extLst>
          </p:cNvPr>
          <p:cNvSpPr/>
          <p:nvPr/>
        </p:nvSpPr>
        <p:spPr bwMode="auto">
          <a:xfrm>
            <a:off x="802640" y="3905885"/>
            <a:ext cx="548640" cy="581660"/>
          </a:xfrm>
          <a:prstGeom prst="round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04F16C-01CD-B186-90BA-6B79C589DFE3}"/>
              </a:ext>
            </a:extLst>
          </p:cNvPr>
          <p:cNvSpPr/>
          <p:nvPr/>
        </p:nvSpPr>
        <p:spPr bwMode="auto">
          <a:xfrm>
            <a:off x="878840" y="3989705"/>
            <a:ext cx="548640" cy="58166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</a:rPr>
              <a:t>Text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287D17-7B91-1FA0-A263-9113C4F55E8B}"/>
              </a:ext>
            </a:extLst>
          </p:cNvPr>
          <p:cNvSpPr/>
          <p:nvPr/>
        </p:nvSpPr>
        <p:spPr bwMode="auto">
          <a:xfrm>
            <a:off x="1640840" y="3947795"/>
            <a:ext cx="1732280" cy="66548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3A1713-C8C9-BCEA-11D0-1DE82A39178A}"/>
              </a:ext>
            </a:extLst>
          </p:cNvPr>
          <p:cNvSpPr txBox="1"/>
          <p:nvPr/>
        </p:nvSpPr>
        <p:spPr>
          <a:xfrm>
            <a:off x="1660372" y="3930016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token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6754C-E6E1-5ACE-BFC2-0D6B0C4C33BA}"/>
              </a:ext>
            </a:extLst>
          </p:cNvPr>
          <p:cNvSpPr txBox="1"/>
          <p:nvPr/>
        </p:nvSpPr>
        <p:spPr>
          <a:xfrm>
            <a:off x="2171249" y="3930016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lemma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B8479-0FB4-783D-BC7F-27AED40A7879}"/>
              </a:ext>
            </a:extLst>
          </p:cNvPr>
          <p:cNvSpPr txBox="1"/>
          <p:nvPr/>
        </p:nvSpPr>
        <p:spPr>
          <a:xfrm>
            <a:off x="2808758" y="3932695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474EEA-49BA-600C-459C-C4D42381C6A7}"/>
              </a:ext>
            </a:extLst>
          </p:cNvPr>
          <p:cNvSpPr txBox="1"/>
          <p:nvPr/>
        </p:nvSpPr>
        <p:spPr>
          <a:xfrm>
            <a:off x="1660371" y="4270376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322E77-B008-1902-8AEA-36471A022E33}"/>
              </a:ext>
            </a:extLst>
          </p:cNvPr>
          <p:cNvSpPr txBox="1"/>
          <p:nvPr/>
        </p:nvSpPr>
        <p:spPr>
          <a:xfrm>
            <a:off x="2045413" y="4275595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stop word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FF406E-38E3-1AF4-A8B1-D8FF99230FA7}"/>
              </a:ext>
            </a:extLst>
          </p:cNvPr>
          <p:cNvSpPr txBox="1"/>
          <p:nvPr/>
        </p:nvSpPr>
        <p:spPr>
          <a:xfrm>
            <a:off x="2888510" y="41680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415F26-B5A2-5E8B-9A91-0AD3A67D342E}"/>
              </a:ext>
            </a:extLst>
          </p:cNvPr>
          <p:cNvSpPr/>
          <p:nvPr/>
        </p:nvSpPr>
        <p:spPr bwMode="auto">
          <a:xfrm>
            <a:off x="3586481" y="3951605"/>
            <a:ext cx="1732280" cy="66548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EA1A12-3F0D-2871-6C5B-7FB2D4DC6E5E}"/>
              </a:ext>
            </a:extLst>
          </p:cNvPr>
          <p:cNvSpPr txBox="1"/>
          <p:nvPr/>
        </p:nvSpPr>
        <p:spPr>
          <a:xfrm>
            <a:off x="3586480" y="3982973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BOW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8EFEA-7101-902A-6ED4-60D5DAFB26C2}"/>
              </a:ext>
            </a:extLst>
          </p:cNvPr>
          <p:cNvSpPr txBox="1"/>
          <p:nvPr/>
        </p:nvSpPr>
        <p:spPr>
          <a:xfrm>
            <a:off x="4195493" y="42136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F4BA3-FBF0-7C82-2EE1-9071B481C6C2}"/>
              </a:ext>
            </a:extLst>
          </p:cNvPr>
          <p:cNvSpPr txBox="1"/>
          <p:nvPr/>
        </p:nvSpPr>
        <p:spPr>
          <a:xfrm>
            <a:off x="4604101" y="3982972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N-gram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90ABB04-BD04-7011-E5DA-BD60BCA516A4}"/>
              </a:ext>
            </a:extLst>
          </p:cNvPr>
          <p:cNvSpPr/>
          <p:nvPr/>
        </p:nvSpPr>
        <p:spPr bwMode="auto">
          <a:xfrm>
            <a:off x="5546674" y="3947795"/>
            <a:ext cx="1732280" cy="66548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618A64-C4C0-ADB2-91A0-4EDE3011F81B}"/>
              </a:ext>
            </a:extLst>
          </p:cNvPr>
          <p:cNvSpPr txBox="1"/>
          <p:nvPr/>
        </p:nvSpPr>
        <p:spPr>
          <a:xfrm>
            <a:off x="5499788" y="3986782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SVM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24A47F-71D7-528D-D901-80704FF196FF}"/>
              </a:ext>
            </a:extLst>
          </p:cNvPr>
          <p:cNvSpPr txBox="1"/>
          <p:nvPr/>
        </p:nvSpPr>
        <p:spPr>
          <a:xfrm>
            <a:off x="5538429" y="4280978"/>
            <a:ext cx="1553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logistic regression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87D1FB-3D80-8333-9DFB-2409AD18B8FF}"/>
              </a:ext>
            </a:extLst>
          </p:cNvPr>
          <p:cNvSpPr txBox="1"/>
          <p:nvPr/>
        </p:nvSpPr>
        <p:spPr>
          <a:xfrm>
            <a:off x="6253542" y="3986782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Navie Bayes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05B655-4A05-9164-E9D4-ACD991C8B527}"/>
              </a:ext>
            </a:extLst>
          </p:cNvPr>
          <p:cNvSpPr txBox="1"/>
          <p:nvPr/>
        </p:nvSpPr>
        <p:spPr>
          <a:xfrm>
            <a:off x="6943106" y="4168022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DE19CD-D6D8-05E4-BB8E-6331D9BC0233}"/>
              </a:ext>
            </a:extLst>
          </p:cNvPr>
          <p:cNvSpPr txBox="1"/>
          <p:nvPr/>
        </p:nvSpPr>
        <p:spPr>
          <a:xfrm>
            <a:off x="7693831" y="4138960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Classification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EC11A-02D7-F102-A165-71A4DA701DF3}"/>
              </a:ext>
            </a:extLst>
          </p:cNvPr>
          <p:cNvCxnSpPr>
            <a:endCxn id="26" idx="1"/>
          </p:cNvCxnSpPr>
          <p:nvPr/>
        </p:nvCxnSpPr>
        <p:spPr bwMode="auto">
          <a:xfrm flipV="1">
            <a:off x="8834120" y="3835073"/>
            <a:ext cx="719485" cy="438309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5B6228-9323-C521-B45B-8226A5EE30A5}"/>
              </a:ext>
            </a:extLst>
          </p:cNvPr>
          <p:cNvCxnSpPr>
            <a:endCxn id="27" idx="1"/>
          </p:cNvCxnSpPr>
          <p:nvPr/>
        </p:nvCxnSpPr>
        <p:spPr bwMode="auto">
          <a:xfrm>
            <a:off x="8834120" y="4283215"/>
            <a:ext cx="786541" cy="34597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B136198-D502-A070-0457-C97D004AEDA9}"/>
              </a:ext>
            </a:extLst>
          </p:cNvPr>
          <p:cNvSpPr txBox="1"/>
          <p:nvPr/>
        </p:nvSpPr>
        <p:spPr>
          <a:xfrm>
            <a:off x="9553605" y="3696573"/>
            <a:ext cx="766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positive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C1BF47-6F8C-E459-8D13-007D1F07FA8F}"/>
              </a:ext>
            </a:extLst>
          </p:cNvPr>
          <p:cNvSpPr txBox="1"/>
          <p:nvPr/>
        </p:nvSpPr>
        <p:spPr>
          <a:xfrm>
            <a:off x="9620661" y="4490692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negative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457C1B-4785-CDE4-F9EA-7694D98DD5CE}"/>
              </a:ext>
            </a:extLst>
          </p:cNvPr>
          <p:cNvSpPr txBox="1"/>
          <p:nvPr/>
        </p:nvSpPr>
        <p:spPr>
          <a:xfrm>
            <a:off x="1653310" y="3671304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pre-processing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CAD941-3464-544F-0E8B-85E1B57AABA7}"/>
              </a:ext>
            </a:extLst>
          </p:cNvPr>
          <p:cNvSpPr txBox="1"/>
          <p:nvPr/>
        </p:nvSpPr>
        <p:spPr>
          <a:xfrm>
            <a:off x="3605075" y="3656064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feature extraction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084A2D-4496-5F77-7E8C-66B31B2974DA}"/>
              </a:ext>
            </a:extLst>
          </p:cNvPr>
          <p:cNvSpPr txBox="1"/>
          <p:nvPr/>
        </p:nvSpPr>
        <p:spPr>
          <a:xfrm>
            <a:off x="5607785" y="3663176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modeling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B076042-D14F-C066-DFB9-86E1EE5FD4B8}"/>
              </a:ext>
            </a:extLst>
          </p:cNvPr>
          <p:cNvCxnSpPr>
            <a:stCxn id="5" idx="3"/>
            <a:endCxn id="6" idx="1"/>
          </p:cNvCxnSpPr>
          <p:nvPr/>
        </p:nvCxnSpPr>
        <p:spPr bwMode="auto">
          <a:xfrm>
            <a:off x="1427480" y="4280535"/>
            <a:ext cx="21336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E9AF5DF-6535-394E-81A1-CF071089199D}"/>
              </a:ext>
            </a:extLst>
          </p:cNvPr>
          <p:cNvCxnSpPr>
            <a:stCxn id="6" idx="3"/>
            <a:endCxn id="13" idx="1"/>
          </p:cNvCxnSpPr>
          <p:nvPr/>
        </p:nvCxnSpPr>
        <p:spPr bwMode="auto">
          <a:xfrm>
            <a:off x="3373120" y="4280535"/>
            <a:ext cx="213361" cy="381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E8A41D-813E-01DD-B6A1-308815A4132B}"/>
              </a:ext>
            </a:extLst>
          </p:cNvPr>
          <p:cNvCxnSpPr>
            <a:stCxn id="13" idx="3"/>
          </p:cNvCxnSpPr>
          <p:nvPr/>
        </p:nvCxnSpPr>
        <p:spPr bwMode="auto">
          <a:xfrm flipV="1">
            <a:off x="5318761" y="4280535"/>
            <a:ext cx="227913" cy="381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AF328B-2E53-64AF-4009-A298CDB11418}"/>
              </a:ext>
            </a:extLst>
          </p:cNvPr>
          <p:cNvCxnSpPr/>
          <p:nvPr/>
        </p:nvCxnSpPr>
        <p:spPr bwMode="auto">
          <a:xfrm>
            <a:off x="7291795" y="4275595"/>
            <a:ext cx="427436" cy="186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10F5AA1-C1F4-0FF9-23DC-D0E8DAE4D355}"/>
              </a:ext>
            </a:extLst>
          </p:cNvPr>
          <p:cNvSpPr txBox="1"/>
          <p:nvPr/>
        </p:nvSpPr>
        <p:spPr>
          <a:xfrm>
            <a:off x="7858649" y="3870108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output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20497DB-E00A-6866-9EEB-E39BD80F1BDD}"/>
              </a:ext>
            </a:extLst>
          </p:cNvPr>
          <p:cNvSpPr/>
          <p:nvPr/>
        </p:nvSpPr>
        <p:spPr bwMode="auto">
          <a:xfrm>
            <a:off x="845342" y="5615445"/>
            <a:ext cx="548640" cy="581660"/>
          </a:xfrm>
          <a:prstGeom prst="round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155059E-491B-D25A-752A-C8F1EB6585E1}"/>
              </a:ext>
            </a:extLst>
          </p:cNvPr>
          <p:cNvSpPr/>
          <p:nvPr/>
        </p:nvSpPr>
        <p:spPr bwMode="auto">
          <a:xfrm>
            <a:off x="921542" y="5699265"/>
            <a:ext cx="548640" cy="58166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</a:rPr>
              <a:t>Text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1D46CFB-D59F-3683-9F55-11441F3A0D38}"/>
              </a:ext>
            </a:extLst>
          </p:cNvPr>
          <p:cNvSpPr/>
          <p:nvPr/>
        </p:nvSpPr>
        <p:spPr bwMode="auto">
          <a:xfrm>
            <a:off x="1683542" y="5657355"/>
            <a:ext cx="1732280" cy="66548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E7E8E1-F369-7446-986C-9BE1D727DF27}"/>
              </a:ext>
            </a:extLst>
          </p:cNvPr>
          <p:cNvSpPr txBox="1"/>
          <p:nvPr/>
        </p:nvSpPr>
        <p:spPr>
          <a:xfrm>
            <a:off x="1703074" y="5639576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token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F89BE6-5178-C6FC-7D6B-0E3963158932}"/>
              </a:ext>
            </a:extLst>
          </p:cNvPr>
          <p:cNvSpPr txBox="1"/>
          <p:nvPr/>
        </p:nvSpPr>
        <p:spPr>
          <a:xfrm>
            <a:off x="2213951" y="5639576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lemma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D8D650-E83F-A711-326F-5298B1178D27}"/>
              </a:ext>
            </a:extLst>
          </p:cNvPr>
          <p:cNvSpPr txBox="1"/>
          <p:nvPr/>
        </p:nvSpPr>
        <p:spPr>
          <a:xfrm>
            <a:off x="2851460" y="5642255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stem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C95251-C7C5-06D5-E367-75C08604FBB0}"/>
              </a:ext>
            </a:extLst>
          </p:cNvPr>
          <p:cNvSpPr txBox="1"/>
          <p:nvPr/>
        </p:nvSpPr>
        <p:spPr>
          <a:xfrm>
            <a:off x="1703073" y="5979936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pad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A085BE-6E6A-B505-C128-1ED2ED3E60F6}"/>
              </a:ext>
            </a:extLst>
          </p:cNvPr>
          <p:cNvSpPr txBox="1"/>
          <p:nvPr/>
        </p:nvSpPr>
        <p:spPr>
          <a:xfrm>
            <a:off x="2088115" y="5985155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stop word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25B931-4169-F1DB-3C37-D03D48A5C389}"/>
              </a:ext>
            </a:extLst>
          </p:cNvPr>
          <p:cNvSpPr txBox="1"/>
          <p:nvPr/>
        </p:nvSpPr>
        <p:spPr>
          <a:xfrm>
            <a:off x="2931212" y="587758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F34CB6-7D08-B4FE-BC10-5EC7D09066AC}"/>
              </a:ext>
            </a:extLst>
          </p:cNvPr>
          <p:cNvSpPr txBox="1"/>
          <p:nvPr/>
        </p:nvSpPr>
        <p:spPr>
          <a:xfrm>
            <a:off x="1696012" y="5380864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pre-processing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19870C0-F95B-40FA-0403-93B55D3B5131}"/>
              </a:ext>
            </a:extLst>
          </p:cNvPr>
          <p:cNvCxnSpPr>
            <a:stCxn id="37" idx="3"/>
            <a:endCxn id="38" idx="1"/>
          </p:cNvCxnSpPr>
          <p:nvPr/>
        </p:nvCxnSpPr>
        <p:spPr bwMode="auto">
          <a:xfrm>
            <a:off x="1470182" y="5990095"/>
            <a:ext cx="21336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B9AD9F-6F54-E400-A37B-DF46B7CD162E}"/>
              </a:ext>
            </a:extLst>
          </p:cNvPr>
          <p:cNvCxnSpPr>
            <a:cxnSpLocks/>
            <a:stCxn id="38" idx="3"/>
            <a:endCxn id="48" idx="1"/>
          </p:cNvCxnSpPr>
          <p:nvPr/>
        </p:nvCxnSpPr>
        <p:spPr bwMode="auto">
          <a:xfrm>
            <a:off x="3415822" y="5990095"/>
            <a:ext cx="610878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1C6095A-1A76-A21C-4C87-4E0014CBD6BB}"/>
              </a:ext>
            </a:extLst>
          </p:cNvPr>
          <p:cNvSpPr/>
          <p:nvPr/>
        </p:nvSpPr>
        <p:spPr bwMode="auto">
          <a:xfrm>
            <a:off x="4026700" y="5657355"/>
            <a:ext cx="4497516" cy="66548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D53E28-CC56-134B-A193-4767E2CA550B}"/>
              </a:ext>
            </a:extLst>
          </p:cNvPr>
          <p:cNvSpPr txBox="1"/>
          <p:nvPr/>
        </p:nvSpPr>
        <p:spPr>
          <a:xfrm>
            <a:off x="5812950" y="5857292"/>
            <a:ext cx="1677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convolutional Model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77F2F2-5BB1-AB7D-C5ED-E641BB801528}"/>
              </a:ext>
            </a:extLst>
          </p:cNvPr>
          <p:cNvSpPr txBox="1"/>
          <p:nvPr/>
        </p:nvSpPr>
        <p:spPr>
          <a:xfrm>
            <a:off x="7926318" y="5872877"/>
            <a:ext cx="629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FCL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F8C47C-46A9-97D6-FED0-9C04EA2F478A}"/>
              </a:ext>
            </a:extLst>
          </p:cNvPr>
          <p:cNvSpPr txBox="1"/>
          <p:nvPr/>
        </p:nvSpPr>
        <p:spPr>
          <a:xfrm>
            <a:off x="4012320" y="5866911"/>
            <a:ext cx="1418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word embedding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4125CC-A873-0805-2026-2A86385E7CFD}"/>
              </a:ext>
            </a:extLst>
          </p:cNvPr>
          <p:cNvSpPr txBox="1"/>
          <p:nvPr/>
        </p:nvSpPr>
        <p:spPr>
          <a:xfrm>
            <a:off x="4054814" y="5368218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modeling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E7F2FC-ABB7-5A5A-5893-8C37628781AE}"/>
              </a:ext>
            </a:extLst>
          </p:cNvPr>
          <p:cNvSpPr txBox="1"/>
          <p:nvPr/>
        </p:nvSpPr>
        <p:spPr>
          <a:xfrm>
            <a:off x="8870168" y="5810605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Classification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714B7D7-267E-C6BE-1ECE-41E49088E845}"/>
              </a:ext>
            </a:extLst>
          </p:cNvPr>
          <p:cNvCxnSpPr>
            <a:endCxn id="56" idx="1"/>
          </p:cNvCxnSpPr>
          <p:nvPr/>
        </p:nvCxnSpPr>
        <p:spPr bwMode="auto">
          <a:xfrm flipV="1">
            <a:off x="10010457" y="5506718"/>
            <a:ext cx="719485" cy="438309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D45DA6B-46D0-B1E5-A83B-FA4F49F957B9}"/>
              </a:ext>
            </a:extLst>
          </p:cNvPr>
          <p:cNvCxnSpPr>
            <a:endCxn id="57" idx="1"/>
          </p:cNvCxnSpPr>
          <p:nvPr/>
        </p:nvCxnSpPr>
        <p:spPr bwMode="auto">
          <a:xfrm>
            <a:off x="10010457" y="5954860"/>
            <a:ext cx="786541" cy="34597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418A007-3193-166F-8FD1-E683CB523618}"/>
              </a:ext>
            </a:extLst>
          </p:cNvPr>
          <p:cNvSpPr txBox="1"/>
          <p:nvPr/>
        </p:nvSpPr>
        <p:spPr>
          <a:xfrm>
            <a:off x="10729942" y="5368218"/>
            <a:ext cx="766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positive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B83C0C-BB78-2B1D-DFC5-D0B49A03FEF5}"/>
              </a:ext>
            </a:extLst>
          </p:cNvPr>
          <p:cNvSpPr txBox="1"/>
          <p:nvPr/>
        </p:nvSpPr>
        <p:spPr>
          <a:xfrm>
            <a:off x="10796998" y="6162337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negative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87F997B-E9E4-8EF1-6FCB-0A863357B4C3}"/>
              </a:ext>
            </a:extLst>
          </p:cNvPr>
          <p:cNvCxnSpPr/>
          <p:nvPr/>
        </p:nvCxnSpPr>
        <p:spPr bwMode="auto">
          <a:xfrm>
            <a:off x="8524216" y="5949105"/>
            <a:ext cx="371352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D9916BA-D423-EB2D-C5B8-C51781474CC0}"/>
              </a:ext>
            </a:extLst>
          </p:cNvPr>
          <p:cNvSpPr txBox="1"/>
          <p:nvPr/>
        </p:nvSpPr>
        <p:spPr>
          <a:xfrm>
            <a:off x="9034986" y="5541753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output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A395483-2369-6724-6951-0F715E293925}"/>
              </a:ext>
            </a:extLst>
          </p:cNvPr>
          <p:cNvSpPr/>
          <p:nvPr/>
        </p:nvSpPr>
        <p:spPr bwMode="auto">
          <a:xfrm>
            <a:off x="4341816" y="4920392"/>
            <a:ext cx="2485704" cy="3850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Deep Learning (DL)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3732149-2CD7-53A5-9B82-F59CF2897EBE}"/>
              </a:ext>
            </a:extLst>
          </p:cNvPr>
          <p:cNvSpPr/>
          <p:nvPr/>
        </p:nvSpPr>
        <p:spPr bwMode="auto">
          <a:xfrm>
            <a:off x="4318000" y="3130788"/>
            <a:ext cx="2509519" cy="3850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Machine Learning (ML)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6930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E4B68-DCC9-6079-B0DB-AA6669235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142F-4B90-491A-045C-97A2FEB7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Text Preprocessing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C69DD-A274-DB02-7830-35315F71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b="1" dirty="0"/>
              <a:t>Tokenization: </a:t>
            </a:r>
            <a:r>
              <a:rPr lang="en-US" sz="2200" dirty="0"/>
              <a:t>a process that splits an input sequence into so-called tokens.</a:t>
            </a:r>
          </a:p>
          <a:p>
            <a:pPr marL="115887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900" kern="100" dirty="0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900" kern="100" dirty="0">
                <a:solidFill>
                  <a:srgbClr val="00B050"/>
                </a:solidFill>
                <a:latin typeface="Calibri (Body)"/>
                <a:ea typeface="Calibri" panose="020F0502020204030204" pitchFamily="34" charset="0"/>
                <a:cs typeface="Arial" panose="020B0604020202020204" pitchFamily="34" charset="0"/>
              </a:rPr>
              <a:t>Original Text: </a:t>
            </a:r>
            <a:r>
              <a:rPr lang="en-US" sz="1900" kern="100" dirty="0">
                <a:latin typeface="Calibri (Body)"/>
                <a:ea typeface="Calibri" panose="020F0502020204030204" pitchFamily="34" charset="0"/>
                <a:cs typeface="Arial" panose="020B0604020202020204" pitchFamily="34" charset="0"/>
              </a:rPr>
              <a:t>This is Amir’s text, isn’t it?</a:t>
            </a:r>
          </a:p>
          <a:p>
            <a:pPr marL="115887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900" kern="100" dirty="0">
                <a:solidFill>
                  <a:srgbClr val="00B050"/>
                </a:solidFill>
                <a:latin typeface="Calibri (Body)"/>
                <a:ea typeface="Calibri" panose="020F0502020204030204" pitchFamily="34" charset="0"/>
                <a:cs typeface="Arial" panose="020B0604020202020204" pitchFamily="34" charset="0"/>
              </a:rPr>
              <a:t>	Tokenized Text: </a:t>
            </a:r>
            <a:r>
              <a:rPr lang="en-US" sz="1900" kern="100" dirty="0">
                <a:latin typeface="Calibri (Body)"/>
                <a:ea typeface="Calibri" panose="020F0502020204030204" pitchFamily="34" charset="0"/>
                <a:cs typeface="Arial" panose="020B0604020202020204" pitchFamily="34" charset="0"/>
              </a:rPr>
              <a:t>[This, is, Amir, </a:t>
            </a:r>
            <a:r>
              <a:rPr lang="en-US" sz="1900" b="1" kern="100" dirty="0">
                <a:solidFill>
                  <a:srgbClr val="C00000"/>
                </a:solidFill>
                <a:latin typeface="Calibri (Body)"/>
                <a:ea typeface="Calibri" panose="020F0502020204030204" pitchFamily="34" charset="0"/>
                <a:cs typeface="Arial" panose="020B0604020202020204" pitchFamily="34" charset="0"/>
              </a:rPr>
              <a:t>’s</a:t>
            </a:r>
            <a:r>
              <a:rPr lang="en-US" sz="1900" kern="100" dirty="0">
                <a:latin typeface="Calibri (Body)"/>
                <a:ea typeface="Calibri" panose="020F0502020204030204" pitchFamily="34" charset="0"/>
                <a:cs typeface="Arial" panose="020B0604020202020204" pitchFamily="34" charset="0"/>
              </a:rPr>
              <a:t>, text, </a:t>
            </a:r>
            <a:r>
              <a:rPr lang="en-US" sz="1900" b="1" kern="100" dirty="0">
                <a:solidFill>
                  <a:srgbClr val="C00000"/>
                </a:solidFill>
                <a:latin typeface="Calibri (Body)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900" kern="100" dirty="0">
                <a:latin typeface="Calibri (Body)"/>
                <a:ea typeface="Calibri" panose="020F0502020204030204" pitchFamily="34" charset="0"/>
                <a:cs typeface="Arial" panose="020B0604020202020204" pitchFamily="34" charset="0"/>
              </a:rPr>
              <a:t>, is, </a:t>
            </a:r>
            <a:r>
              <a:rPr lang="en-US" sz="1900" kern="100" dirty="0" err="1">
                <a:latin typeface="Calibri (Body)"/>
                <a:ea typeface="Calibri" panose="020F0502020204030204" pitchFamily="34" charset="0"/>
                <a:cs typeface="Arial" panose="020B0604020202020204" pitchFamily="34" charset="0"/>
              </a:rPr>
              <a:t>n’t</a:t>
            </a:r>
            <a:r>
              <a:rPr lang="en-US" sz="1900" kern="100" dirty="0">
                <a:latin typeface="Calibri (Body)"/>
                <a:ea typeface="Calibri" panose="020F0502020204030204" pitchFamily="34" charset="0"/>
                <a:cs typeface="Arial" panose="020B0604020202020204" pitchFamily="34" charset="0"/>
              </a:rPr>
              <a:t>, it, ?]</a:t>
            </a:r>
          </a:p>
          <a:p>
            <a:pPr lvl="1" algn="just"/>
            <a:endParaRPr lang="en-US" sz="2000" dirty="0"/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b="1" dirty="0"/>
              <a:t>Token Normalization: </a:t>
            </a:r>
            <a:r>
              <a:rPr lang="en-US" sz="2200" dirty="0"/>
              <a:t>Generating same token for different forms of the word </a:t>
            </a:r>
          </a:p>
          <a:p>
            <a:pPr marL="45720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/>
              <a:t>Stemming: </a:t>
            </a:r>
            <a:r>
              <a:rPr lang="en-US" sz="2000" dirty="0"/>
              <a:t>removing and replacing suffixes to get to the root form of the word.</a:t>
            </a:r>
          </a:p>
          <a:p>
            <a:pPr marL="45720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/>
          </a:p>
          <a:p>
            <a:pPr marL="45720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/>
          </a:p>
          <a:p>
            <a:pPr marL="45720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/>
              <a:t>Lemmatization: </a:t>
            </a:r>
            <a:r>
              <a:rPr lang="en-US" sz="2000" dirty="0"/>
              <a:t>reducing words to their base or root forms using linguistic rules and vocabulary analysis, known as the lemma.</a:t>
            </a:r>
          </a:p>
          <a:p>
            <a:pPr marL="914400" lvl="2" indent="0" algn="just">
              <a:buNone/>
            </a:pPr>
            <a:endParaRPr lang="en-US" sz="16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D03960-B6C6-7B94-F6B6-020E02D6E417}"/>
              </a:ext>
            </a:extLst>
          </p:cNvPr>
          <p:cNvSpPr txBox="1"/>
          <p:nvPr/>
        </p:nvSpPr>
        <p:spPr>
          <a:xfrm>
            <a:off x="7477760" y="2335020"/>
            <a:ext cx="304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splitting by a set of rules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0A33D33B-3232-C971-D3A7-F66F6094FDF0}"/>
              </a:ext>
            </a:extLst>
          </p:cNvPr>
          <p:cNvCxnSpPr/>
          <p:nvPr/>
        </p:nvCxnSpPr>
        <p:spPr bwMode="auto">
          <a:xfrm rot="10800000" flipV="1">
            <a:off x="6927156" y="2519686"/>
            <a:ext cx="550604" cy="379562"/>
          </a:xfrm>
          <a:prstGeom prst="bentConnector3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7D70FB0F-6BBA-9DDF-4A59-1F0C94E89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448" y="4248488"/>
            <a:ext cx="4078577" cy="85961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05AE0CA-378A-630E-F37F-32C6E5BBDD91}"/>
              </a:ext>
            </a:extLst>
          </p:cNvPr>
          <p:cNvSpPr txBox="1"/>
          <p:nvPr/>
        </p:nvSpPr>
        <p:spPr>
          <a:xfrm>
            <a:off x="8862908" y="4481328"/>
            <a:ext cx="2173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Porter’s stemmer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1CA569C-3F81-C130-3810-4B3F2E1678E7}"/>
              </a:ext>
            </a:extLst>
          </p:cNvPr>
          <p:cNvCxnSpPr>
            <a:stCxn id="65" idx="1"/>
          </p:cNvCxnSpPr>
          <p:nvPr/>
        </p:nvCxnSpPr>
        <p:spPr bwMode="auto">
          <a:xfrm flipH="1">
            <a:off x="7081520" y="4696772"/>
            <a:ext cx="1781388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2602F8F-4CB8-9BBB-23BD-1E249B3DCC74}"/>
              </a:ext>
            </a:extLst>
          </p:cNvPr>
          <p:cNvSpPr txBox="1"/>
          <p:nvPr/>
        </p:nvSpPr>
        <p:spPr>
          <a:xfrm>
            <a:off x="1389611" y="4355127"/>
            <a:ext cx="2747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fails on irregular forms, produces non-words</a:t>
            </a:r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86AD799-1952-5AB6-87A6-43E1EC9A9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448" y="5915313"/>
            <a:ext cx="4078577" cy="85351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BB36BE3C-8C22-5958-E0C4-2A16830FBBCE}"/>
              </a:ext>
            </a:extLst>
          </p:cNvPr>
          <p:cNvSpPr txBox="1"/>
          <p:nvPr/>
        </p:nvSpPr>
        <p:spPr>
          <a:xfrm>
            <a:off x="8113423" y="5730330"/>
            <a:ext cx="4078577" cy="1163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5987" lvl="2" indent="-3429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dirty="0"/>
              <a:t>WorldNet </a:t>
            </a:r>
            <a:r>
              <a:rPr lang="en-US" sz="2200" dirty="0" err="1"/>
              <a:t>lemmatizer</a:t>
            </a:r>
            <a:r>
              <a:rPr lang="en-US" sz="2200" dirty="0"/>
              <a:t>: Uses the WordNet database to lookup lemmas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6B31913-34AC-B23A-F207-85C3C29EA796}"/>
              </a:ext>
            </a:extLst>
          </p:cNvPr>
          <p:cNvCxnSpPr/>
          <p:nvPr/>
        </p:nvCxnSpPr>
        <p:spPr bwMode="auto">
          <a:xfrm flipH="1">
            <a:off x="7341235" y="6342070"/>
            <a:ext cx="1762125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09214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882F4-4660-AEB9-13B7-5DDF7D097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EC706-2152-5A85-9EBB-4D3C812F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Text Preprocessing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1F1DF-D6C3-F8AD-895D-5CCFBAC74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200" b="1" dirty="0"/>
              <a:t>Words Removal: </a:t>
            </a:r>
            <a:r>
              <a:rPr lang="en-US" sz="2200" dirty="0"/>
              <a:t>Eliminating common and frequently occurring words (like "and," "the," "is") that don't contribute much to the meaning of the text.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200" b="1" dirty="0"/>
              <a:t>Removing Unnecessary Elements: </a:t>
            </a:r>
            <a:r>
              <a:rPr lang="en-US" sz="2200" dirty="0"/>
              <a:t>Discarding special characters, punctuation, and symbols that may add noise to the text and hinder analysis.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200" b="1" dirty="0"/>
              <a:t>Integer Encoding: </a:t>
            </a:r>
            <a:r>
              <a:rPr lang="en-US" sz="2200" dirty="0"/>
              <a:t>Converting words/tokens into unique integer values, enabling numerical representation for machine learning models.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200" b="1" dirty="0"/>
              <a:t>Padding: </a:t>
            </a:r>
            <a:r>
              <a:rPr lang="en-US" sz="2200" dirty="0"/>
              <a:t>Ensuring that all sequences have the same length by adding padding (usually zeros) to shorter sequences. </a:t>
            </a:r>
          </a:p>
          <a:p>
            <a:pPr lvl="1" algn="just"/>
            <a:r>
              <a:rPr lang="en-US" sz="2200" dirty="0"/>
              <a:t>This is necessary for consistency when training deep learning models.</a:t>
            </a:r>
          </a:p>
          <a:p>
            <a:pPr marL="914400" lvl="2" indent="0" algn="just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5913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043B7-5A9B-441E-5F9E-7DC814283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8A20-7F2B-67B6-F8A6-9A88EA47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Text Classification using CNN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81DC4-345C-C86E-E7F4-4E4D6E090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Generally, the Convolutional Neural Network (CNN) architecture for text classification is comprised of three key elements:</a:t>
            </a:r>
          </a:p>
          <a:p>
            <a:pPr lvl="1" algn="just">
              <a:buFont typeface="+mj-lt"/>
              <a:buAutoNum type="arabicPeriod"/>
            </a:pPr>
            <a:r>
              <a:rPr lang="en-US" sz="2000" b="1" dirty="0">
                <a:solidFill>
                  <a:srgbClr val="C00000"/>
                </a:solidFill>
                <a:latin typeface="Calibri (Body)"/>
              </a:rPr>
              <a:t>Word embedding: </a:t>
            </a:r>
            <a:r>
              <a:rPr lang="en-US" sz="2000" dirty="0">
                <a:solidFill>
                  <a:schemeClr val="tx1"/>
                </a:solidFill>
                <a:latin typeface="Calibri (Body)"/>
              </a:rPr>
              <a:t>a process of converting tokens into dense and continuous vector representations in a high-dimensional space.</a:t>
            </a:r>
          </a:p>
          <a:p>
            <a:pPr lvl="1" algn="just">
              <a:buFont typeface="+mj-lt"/>
              <a:buAutoNum type="arabicPeriod"/>
            </a:pPr>
            <a:r>
              <a:rPr lang="en-US" sz="2000" b="1" dirty="0">
                <a:solidFill>
                  <a:srgbClr val="C00000"/>
                </a:solidFill>
                <a:latin typeface="Calibri (Body)"/>
              </a:rPr>
              <a:t>Convolutional model: </a:t>
            </a:r>
            <a:r>
              <a:rPr lang="en-US" sz="2000" dirty="0">
                <a:solidFill>
                  <a:schemeClr val="tx1"/>
                </a:solidFill>
                <a:latin typeface="Calibri (Body)"/>
              </a:rPr>
              <a:t>a feature extraction model that learns to extract salient features from texts represented using a word embedding.</a:t>
            </a:r>
          </a:p>
          <a:p>
            <a:pPr lvl="1" algn="just">
              <a:buFont typeface="+mj-lt"/>
              <a:buAutoNum type="arabicPeriod"/>
            </a:pPr>
            <a:r>
              <a:rPr lang="en-US" sz="2000" b="1" dirty="0">
                <a:solidFill>
                  <a:srgbClr val="C00000"/>
                </a:solidFill>
                <a:latin typeface="Calibri (Body)"/>
              </a:rPr>
              <a:t>Fully connected model: </a:t>
            </a:r>
            <a:r>
              <a:rPr lang="en-US" sz="2000" dirty="0">
                <a:solidFill>
                  <a:schemeClr val="tx1"/>
                </a:solidFill>
                <a:latin typeface="Calibri (Body)"/>
              </a:rPr>
              <a:t>an interpretation of extracted features in terms of a predictive output.</a:t>
            </a:r>
            <a:endParaRPr lang="en-US" sz="2000" b="1" dirty="0">
              <a:latin typeface="Calibri (Body)"/>
            </a:endParaRPr>
          </a:p>
          <a:p>
            <a:pPr marL="914400" lvl="2" indent="0" algn="just">
              <a:buNone/>
            </a:pPr>
            <a:endParaRPr lang="en-US" sz="1600" dirty="0"/>
          </a:p>
        </p:txBody>
      </p:sp>
      <p:pic>
        <p:nvPicPr>
          <p:cNvPr id="4" name="Picture 2" descr="Example of a CNN Filter and Polling Architecture for Natural Language Processing">
            <a:extLst>
              <a:ext uri="{FF2B5EF4-FFF2-40B4-BE49-F238E27FC236}">
                <a16:creationId xmlns:a16="http://schemas.microsoft.com/office/drawing/2014/main" id="{C58677F9-D152-C49D-54C4-F39573B86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669" y="4004643"/>
            <a:ext cx="5964821" cy="250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9D4F4B-B710-BDA8-8528-29CE21D4D58C}"/>
              </a:ext>
            </a:extLst>
          </p:cNvPr>
          <p:cNvSpPr txBox="1"/>
          <p:nvPr/>
        </p:nvSpPr>
        <p:spPr>
          <a:xfrm>
            <a:off x="3336338" y="6396335"/>
            <a:ext cx="64721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555555"/>
                </a:solidFill>
                <a:effectLst/>
                <a:latin typeface="Calibri (Body)"/>
              </a:rPr>
              <a:t>An example of a CNN Architecture for Natural Language Processing.</a:t>
            </a:r>
            <a:br>
              <a:rPr lang="en-US" sz="1200" dirty="0">
                <a:latin typeface="Calibri (Body)"/>
              </a:rPr>
            </a:br>
            <a:r>
              <a:rPr lang="en-US" sz="1200" b="0" i="0" dirty="0">
                <a:solidFill>
                  <a:srgbClr val="555555"/>
                </a:solidFill>
                <a:effectLst/>
                <a:latin typeface="Calibri (Body)"/>
              </a:rPr>
              <a:t>Taken from “Convolutional Neural Networks for Sentence Classification”, 2014.</a:t>
            </a:r>
            <a:endParaRPr lang="en-US" sz="12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1974914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A8C2F-F057-7826-5D3E-8B9A690F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269B-B173-CBEB-B42E-1CD43221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Word Embedding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8D85-0FCC-0375-0556-8C71C96AE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dirty="0"/>
              <a:t>Machine/deep learning models take arrays of numbers as input. </a:t>
            </a:r>
          </a:p>
          <a:p>
            <a:pPr algn="just"/>
            <a:r>
              <a:rPr lang="en-US" sz="2200" dirty="0"/>
              <a:t>When working with text, the first step is  to find out a strategy to convert strings to numbers before feeding it to the model. </a:t>
            </a:r>
          </a:p>
          <a:p>
            <a:pPr algn="just"/>
            <a:r>
              <a:rPr lang="en-US" sz="2200" dirty="0"/>
              <a:t>To achieve this, each word is encoded using a unique number in the preprocessing. </a:t>
            </a:r>
          </a:p>
          <a:p>
            <a:pPr algn="just"/>
            <a:r>
              <a:rPr lang="en-US" sz="2200" dirty="0"/>
              <a:t>Consider the sentence "The cat sat on the mat". vocabulary list (cat, mat, on, sat). </a:t>
            </a:r>
          </a:p>
          <a:p>
            <a:pPr algn="just"/>
            <a:r>
              <a:rPr lang="en-US" sz="2200" dirty="0"/>
              <a:t>In this manner, we could assign 1 to "cat", 4 to "mat", and so on. </a:t>
            </a:r>
          </a:p>
          <a:p>
            <a:pPr lvl="1" algn="just"/>
            <a:r>
              <a:rPr lang="en-US" sz="2200" dirty="0"/>
              <a:t>we could then encode the sentence as a dense vector like [1, 4, 3, 2]. </a:t>
            </a:r>
          </a:p>
          <a:p>
            <a:pPr algn="just"/>
            <a:r>
              <a:rPr lang="en-US" sz="2200" b="1" i="0" dirty="0">
                <a:solidFill>
                  <a:srgbClr val="C00000"/>
                </a:solidFill>
                <a:effectLst/>
                <a:latin typeface="Calibri (Body)"/>
              </a:rPr>
              <a:t>Problem: </a:t>
            </a:r>
            <a:r>
              <a:rPr lang="en-US" sz="2200" b="0" i="0" dirty="0">
                <a:solidFill>
                  <a:srgbClr val="202124"/>
                </a:solidFill>
                <a:effectLst/>
                <a:latin typeface="Calibri (Body)"/>
              </a:rPr>
              <a:t>There are one main problems with this approach:</a:t>
            </a:r>
          </a:p>
          <a:p>
            <a:pPr lvl="1" algn="just"/>
            <a:r>
              <a:rPr lang="en-US" sz="2000" b="0" i="0" dirty="0">
                <a:solidFill>
                  <a:srgbClr val="202124"/>
                </a:solidFill>
                <a:effectLst/>
                <a:latin typeface="Calibri (Body)"/>
              </a:rPr>
              <a:t>The integer-encoding does not capture any relationship between words.</a:t>
            </a:r>
          </a:p>
          <a:p>
            <a:pPr algn="just"/>
            <a:endParaRPr lang="en-US" sz="2200" b="1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  <a:p>
            <a:pPr algn="just"/>
            <a:r>
              <a:rPr lang="en-US" sz="2200" b="1" dirty="0">
                <a:solidFill>
                  <a:srgbClr val="00B050"/>
                </a:solidFill>
                <a:latin typeface="Calibri (Body)"/>
                <a:cs typeface="Times New Roman" panose="02020603050405020304" pitchFamily="18" charset="0"/>
              </a:rPr>
              <a:t>Solution: </a:t>
            </a:r>
            <a:r>
              <a:rPr lang="en-US" sz="2200" dirty="0">
                <a:solidFill>
                  <a:schemeClr val="tx1"/>
                </a:solidFill>
                <a:latin typeface="Calibri (Body)"/>
              </a:rPr>
              <a:t>word embedding</a:t>
            </a:r>
            <a:endParaRPr lang="en-US" sz="22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1803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7D2B6-65C4-CA97-8F44-A7B66E7E1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093-3ADF-8D57-3DF7-C6831515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Word Embedding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CC71B-3E36-CDC1-5A2A-831B6CF87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dirty="0"/>
              <a:t>Word embeddings is a representation for text where words that have the same meaning have a similar representation.</a:t>
            </a:r>
          </a:p>
          <a:p>
            <a:pPr algn="just"/>
            <a:r>
              <a:rPr lang="en-US" sz="2200" dirty="0"/>
              <a:t>It represents words as dense vectors in a high-dimensional space, typically of tens (for small datasets) to several hundred (for large datasets) dimensions.</a:t>
            </a:r>
          </a:p>
          <a:p>
            <a:pPr lvl="1" algn="just"/>
            <a:r>
              <a:rPr lang="en-US" sz="2000" dirty="0"/>
              <a:t>Higher dimensions can capture fine nuances (fine-grained relations) but require more data.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10EB7B-934A-7800-5158-218BC1FB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7" y="4658131"/>
            <a:ext cx="2056162" cy="1628311"/>
          </a:xfrm>
          <a:prstGeom prst="rect">
            <a:avLst/>
          </a:prstGeom>
        </p:spPr>
      </p:pic>
      <p:graphicFrame>
        <p:nvGraphicFramePr>
          <p:cNvPr id="17" name="Table 11">
            <a:extLst>
              <a:ext uri="{FF2B5EF4-FFF2-40B4-BE49-F238E27FC236}">
                <a16:creationId xmlns:a16="http://schemas.microsoft.com/office/drawing/2014/main" id="{803F40F3-26A0-8BC5-44E4-E6D611EB650A}"/>
              </a:ext>
            </a:extLst>
          </p:cNvPr>
          <p:cNvGraphicFramePr>
            <a:graphicFrameLocks noGrp="1"/>
          </p:cNvGraphicFramePr>
          <p:nvPr/>
        </p:nvGraphicFramePr>
        <p:xfrm>
          <a:off x="9091558" y="3897632"/>
          <a:ext cx="2886076" cy="1371600"/>
        </p:xfrm>
        <a:graphic>
          <a:graphicData uri="http://schemas.openxmlformats.org/drawingml/2006/table">
            <a:tbl>
              <a:tblPr firstRow="1" bandRow="1"/>
              <a:tblGrid>
                <a:gridCol w="733425">
                  <a:extLst>
                    <a:ext uri="{9D8B030D-6E8A-4147-A177-3AD203B41FA5}">
                      <a16:colId xmlns:a16="http://schemas.microsoft.com/office/drawing/2014/main" val="2510776098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4177586636"/>
                    </a:ext>
                  </a:extLst>
                </a:gridCol>
                <a:gridCol w="677632">
                  <a:extLst>
                    <a:ext uri="{9D8B030D-6E8A-4147-A177-3AD203B41FA5}">
                      <a16:colId xmlns:a16="http://schemas.microsoft.com/office/drawing/2014/main" val="3412813951"/>
                    </a:ext>
                  </a:extLst>
                </a:gridCol>
                <a:gridCol w="779694">
                  <a:extLst>
                    <a:ext uri="{9D8B030D-6E8A-4147-A177-3AD203B41FA5}">
                      <a16:colId xmlns:a16="http://schemas.microsoft.com/office/drawing/2014/main" val="3814225057"/>
                    </a:ext>
                  </a:extLst>
                </a:gridCol>
              </a:tblGrid>
              <a:tr h="241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b="1" dirty="0"/>
                        <a:t>king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b="1" dirty="0"/>
                        <a:t>man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b="1" dirty="0"/>
                        <a:t>queen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b="1" dirty="0"/>
                        <a:t>woman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0257997"/>
                  </a:ext>
                </a:extLst>
              </a:tr>
              <a:tr h="241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0.99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0.2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0.99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0.3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0951189"/>
                  </a:ext>
                </a:extLst>
              </a:tr>
              <a:tr h="241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0.99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0.99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0.05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0.05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526460"/>
                  </a:ext>
                </a:extLst>
              </a:tr>
              <a:tr h="241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0.05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0.05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0.99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0.99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680405"/>
                  </a:ext>
                </a:extLst>
              </a:tr>
              <a:tr h="241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0.7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0.7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0.6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0.6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19618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919CFC6-F789-1066-9BD1-445E1A3D9C80}"/>
              </a:ext>
            </a:extLst>
          </p:cNvPr>
          <p:cNvGraphicFramePr>
            <a:graphicFrameLocks noGrp="1"/>
          </p:cNvGraphicFramePr>
          <p:nvPr/>
        </p:nvGraphicFramePr>
        <p:xfrm>
          <a:off x="6033341" y="5656900"/>
          <a:ext cx="733425" cy="1097280"/>
        </p:xfrm>
        <a:graphic>
          <a:graphicData uri="http://schemas.openxmlformats.org/drawingml/2006/table">
            <a:tbl>
              <a:tblPr firstRow="1" bandRow="1"/>
              <a:tblGrid>
                <a:gridCol w="733425">
                  <a:extLst>
                    <a:ext uri="{9D8B030D-6E8A-4147-A177-3AD203B41FA5}">
                      <a16:colId xmlns:a16="http://schemas.microsoft.com/office/drawing/2014/main" val="2935068443"/>
                    </a:ext>
                  </a:extLst>
                </a:gridCol>
              </a:tblGrid>
              <a:tr h="241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0.99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066016"/>
                  </a:ext>
                </a:extLst>
              </a:tr>
              <a:tr h="241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0.99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186964"/>
                  </a:ext>
                </a:extLst>
              </a:tr>
              <a:tr h="241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0.05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592983"/>
                  </a:ext>
                </a:extLst>
              </a:tr>
              <a:tr h="241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0.7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4279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EECDA7D-08F5-3294-CA16-DE5A5794D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325600"/>
              </p:ext>
            </p:extLst>
          </p:nvPr>
        </p:nvGraphicFramePr>
        <p:xfrm>
          <a:off x="7126480" y="5656900"/>
          <a:ext cx="695325" cy="1097280"/>
        </p:xfrm>
        <a:graphic>
          <a:graphicData uri="http://schemas.openxmlformats.org/drawingml/2006/table">
            <a:tbl>
              <a:tblPr firstRow="1" bandRow="1"/>
              <a:tblGrid>
                <a:gridCol w="695325">
                  <a:extLst>
                    <a:ext uri="{9D8B030D-6E8A-4147-A177-3AD203B41FA5}">
                      <a16:colId xmlns:a16="http://schemas.microsoft.com/office/drawing/2014/main" val="829681204"/>
                    </a:ext>
                  </a:extLst>
                </a:gridCol>
              </a:tblGrid>
              <a:tr h="241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0.3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232550"/>
                  </a:ext>
                </a:extLst>
              </a:tr>
              <a:tr h="241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0.99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850038"/>
                  </a:ext>
                </a:extLst>
              </a:tr>
              <a:tr h="241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0.05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466083"/>
                  </a:ext>
                </a:extLst>
              </a:tr>
              <a:tr h="241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0.7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847162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6042920-73CF-1A57-73DA-2ED0CB3B429D}"/>
              </a:ext>
            </a:extLst>
          </p:cNvPr>
          <p:cNvGraphicFramePr>
            <a:graphicFrameLocks noGrp="1"/>
          </p:cNvGraphicFramePr>
          <p:nvPr/>
        </p:nvGraphicFramePr>
        <p:xfrm>
          <a:off x="8209949" y="5656900"/>
          <a:ext cx="596345" cy="1097280"/>
        </p:xfrm>
        <a:graphic>
          <a:graphicData uri="http://schemas.openxmlformats.org/drawingml/2006/table">
            <a:tbl>
              <a:tblPr firstRow="1" bandRow="1"/>
              <a:tblGrid>
                <a:gridCol w="596345">
                  <a:extLst>
                    <a:ext uri="{9D8B030D-6E8A-4147-A177-3AD203B41FA5}">
                      <a16:colId xmlns:a16="http://schemas.microsoft.com/office/drawing/2014/main" val="2221131912"/>
                    </a:ext>
                  </a:extLst>
                </a:gridCol>
              </a:tblGrid>
              <a:tr h="241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0.3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383959"/>
                  </a:ext>
                </a:extLst>
              </a:tr>
              <a:tr h="241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0.05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321007"/>
                  </a:ext>
                </a:extLst>
              </a:tr>
              <a:tr h="241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0.99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328472"/>
                  </a:ext>
                </a:extLst>
              </a:tr>
              <a:tr h="241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cs typeface="Gothic"/>
                        </a:defRPr>
                      </a:lvl9pPr>
                    </a:lstStyle>
                    <a:p>
                      <a:r>
                        <a:rPr lang="en-US" sz="1200" dirty="0"/>
                        <a:t>0.6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66114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93B0A50-0282-2CE7-3B72-2ACCA65F724D}"/>
              </a:ext>
            </a:extLst>
          </p:cNvPr>
          <p:cNvSpPr txBox="1"/>
          <p:nvPr/>
        </p:nvSpPr>
        <p:spPr>
          <a:xfrm>
            <a:off x="5788201" y="5278400"/>
            <a:ext cx="3996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</a:rPr>
              <a:t>    king    -    man   +  woman =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1EF3E4-259E-0B14-9CA7-C42016323343}"/>
                  </a:ext>
                </a:extLst>
              </p:cNvPr>
              <p:cNvSpPr txBox="1"/>
              <p:nvPr/>
            </p:nvSpPr>
            <p:spPr>
              <a:xfrm>
                <a:off x="121957" y="4088771"/>
                <a:ext cx="2773885" cy="797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dirty="0">
                    <a:solidFill>
                      <a:srgbClr val="000000"/>
                    </a:solidFill>
                    <a:latin typeface="Arial"/>
                  </a:rPr>
                  <a:t>Mathematically:</a:t>
                </a:r>
                <a:br>
                  <a:rPr lang="en-US" sz="1300" dirty="0">
                    <a:solidFill>
                      <a:srgbClr val="000000"/>
                    </a:solidFill>
                    <a:latin typeface="Arial"/>
                  </a:rPr>
                </a:br>
                <a:r>
                  <a:rPr lang="en-US" sz="1300" dirty="0">
                    <a:solidFill>
                      <a:srgbClr val="000000"/>
                    </a:solid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sz="13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3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3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13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3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3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3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3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3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3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3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13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sz="1300" dirty="0">
                  <a:solidFill>
                    <a:srgbClr val="000000"/>
                  </a:solidFill>
                  <a:latin typeface="Arial"/>
                </a:endParaRPr>
              </a:p>
              <a:p>
                <a:pPr>
                  <a:defRPr/>
                </a:pPr>
                <a:r>
                  <a:rPr lang="en-US" sz="1300" dirty="0">
                    <a:solidFill>
                      <a:srgbClr val="000000"/>
                    </a:solidFill>
                    <a:latin typeface="Arial"/>
                  </a:rPr>
                  <a:t> 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1EF3E4-259E-0B14-9CA7-C42016323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57" y="4088771"/>
                <a:ext cx="2773885" cy="797206"/>
              </a:xfrm>
              <a:prstGeom prst="rect">
                <a:avLst/>
              </a:prstGeom>
              <a:blipFill>
                <a:blip r:embed="rId3"/>
                <a:stretch>
                  <a:fillRect l="-220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4083B7E2-3A69-17F7-AE51-3D4EE52D86D8}"/>
              </a:ext>
            </a:extLst>
          </p:cNvPr>
          <p:cNvSpPr txBox="1"/>
          <p:nvPr/>
        </p:nvSpPr>
        <p:spPr>
          <a:xfrm>
            <a:off x="6831707" y="607806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</a:rPr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F1D12E-1275-E97F-ACA1-7F19A01F93D0}"/>
              </a:ext>
            </a:extLst>
          </p:cNvPr>
          <p:cNvSpPr txBox="1"/>
          <p:nvPr/>
        </p:nvSpPr>
        <p:spPr>
          <a:xfrm>
            <a:off x="7846977" y="612406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</a:rPr>
              <a:t>+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192CB4-E9E8-EE7B-DC2A-7167427C6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484" y="4658131"/>
            <a:ext cx="1942360" cy="1634261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3B22911-014B-09D6-18B6-E31DF083E42D}"/>
              </a:ext>
            </a:extLst>
          </p:cNvPr>
          <p:cNvCxnSpPr>
            <a:stCxn id="20" idx="3"/>
          </p:cNvCxnSpPr>
          <p:nvPr/>
        </p:nvCxnSpPr>
        <p:spPr bwMode="auto">
          <a:xfrm flipV="1">
            <a:off x="8806294" y="5269232"/>
            <a:ext cx="2069206" cy="936308"/>
          </a:xfrm>
          <a:prstGeom prst="bentConnector3">
            <a:avLst>
              <a:gd name="adj1" fmla="val 100083"/>
            </a:avLst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2916BFA-B4F9-BFC7-3107-7B5A4F0AB4BB}"/>
              </a:ext>
            </a:extLst>
          </p:cNvPr>
          <p:cNvSpPr txBox="1"/>
          <p:nvPr/>
        </p:nvSpPr>
        <p:spPr>
          <a:xfrm>
            <a:off x="3720664" y="3875407"/>
            <a:ext cx="5555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Each word is represented as a 4-dimensional vector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31753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00333-4071-F079-0C2A-F93BC2B31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86FEB-E204-5A3E-EDED-DA3B7152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Word Embedding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2F39A-289F-A996-8F69-9AC069E92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b="0" i="0" dirty="0">
                <a:solidFill>
                  <a:schemeClr val="tx1"/>
                </a:solidFill>
                <a:effectLst/>
                <a:latin typeface="Calibri (Body)"/>
              </a:rPr>
              <a:t>An embedding is a dense vector of floating-point values.</a:t>
            </a:r>
            <a:endParaRPr lang="en-US" sz="2200" b="1" i="0" dirty="0">
              <a:solidFill>
                <a:schemeClr val="tx1"/>
              </a:solidFill>
              <a:effectLst/>
              <a:latin typeface="Calibri (Body)"/>
            </a:endParaRPr>
          </a:p>
          <a:p>
            <a:pPr algn="just"/>
            <a:r>
              <a:rPr lang="en-US" sz="2200" b="0" i="0" dirty="0">
                <a:solidFill>
                  <a:schemeClr val="tx1"/>
                </a:solidFill>
                <a:effectLst/>
                <a:latin typeface="Calibri (Body)"/>
              </a:rPr>
              <a:t>These values are learnable parameters (weights), adjusted during model training. 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  <a:effectLst/>
                <a:latin typeface="Calibri (Body)"/>
              </a:rPr>
              <a:t>There are two main options </a:t>
            </a:r>
            <a:r>
              <a:rPr lang="en-US" sz="2200" dirty="0">
                <a:solidFill>
                  <a:schemeClr val="tx1"/>
                </a:solidFill>
                <a:latin typeface="Calibri (Body)"/>
              </a:rPr>
              <a:t>to learn </a:t>
            </a:r>
            <a:r>
              <a:rPr lang="en-US" sz="2200" dirty="0">
                <a:solidFill>
                  <a:schemeClr val="tx1"/>
                </a:solidFill>
                <a:effectLst/>
                <a:latin typeface="Calibri (Body)"/>
              </a:rPr>
              <a:t>word embedding:</a:t>
            </a:r>
            <a:endParaRPr lang="en-US" sz="2200" i="0" dirty="0">
              <a:solidFill>
                <a:schemeClr val="tx1"/>
              </a:solidFill>
              <a:effectLst/>
              <a:latin typeface="Calibri (Body)"/>
            </a:endParaRPr>
          </a:p>
          <a:p>
            <a:pPr lvl="1" algn="just">
              <a:buFont typeface="+mj-lt"/>
              <a:buAutoNum type="arabicPeriod"/>
            </a:pPr>
            <a:r>
              <a:rPr lang="en-US" sz="2000" b="1" i="0" dirty="0">
                <a:solidFill>
                  <a:schemeClr val="tx1"/>
                </a:solidFill>
                <a:effectLst/>
                <a:latin typeface="Calibri (Body)"/>
              </a:rPr>
              <a:t>Learn Jointly</a:t>
            </a:r>
            <a:r>
              <a:rPr lang="en-US" sz="2000" dirty="0">
                <a:solidFill>
                  <a:schemeClr val="tx1"/>
                </a:solidFill>
                <a:latin typeface="Calibri (Body)"/>
              </a:rPr>
              <a:t>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Calibri (Body)"/>
              </a:rPr>
              <a:t>embedding is learned as part of a large task-specific model. </a:t>
            </a:r>
          </a:p>
          <a:p>
            <a:pPr lvl="2" algn="just"/>
            <a:r>
              <a:rPr lang="en-US" b="0" i="0" dirty="0">
                <a:solidFill>
                  <a:schemeClr val="tx1"/>
                </a:solidFill>
                <a:effectLst/>
                <a:latin typeface="Calibri (Body)"/>
              </a:rPr>
              <a:t>This is a good approach if we only intend to use the embedding on one task.</a:t>
            </a:r>
            <a:endParaRPr lang="en-US" b="1" i="0" dirty="0">
              <a:solidFill>
                <a:schemeClr val="tx1"/>
              </a:solidFill>
              <a:effectLst/>
              <a:latin typeface="Calibri (Body)"/>
            </a:endParaRPr>
          </a:p>
          <a:p>
            <a:pPr lvl="1" algn="just">
              <a:buFont typeface="+mj-lt"/>
              <a:buAutoNum type="arabicPeriod"/>
            </a:pPr>
            <a:r>
              <a:rPr lang="en-US" sz="2000" b="1" i="0" dirty="0">
                <a:solidFill>
                  <a:schemeClr val="tx1"/>
                </a:solidFill>
                <a:effectLst/>
                <a:latin typeface="Calibri (Body)"/>
              </a:rPr>
              <a:t>Learn Standalone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Calibri (Body)"/>
              </a:rPr>
              <a:t>, where a model is trained to learn the embedding, which is saved and used as a part of another model. </a:t>
            </a:r>
          </a:p>
          <a:p>
            <a:pPr lvl="2" algn="just"/>
            <a:r>
              <a:rPr lang="en-US" sz="1800" i="0" dirty="0">
                <a:solidFill>
                  <a:schemeClr val="tx1"/>
                </a:solidFill>
                <a:effectLst/>
                <a:latin typeface="Calibri (Body)"/>
              </a:rPr>
              <a:t>Existing models: </a:t>
            </a:r>
            <a:r>
              <a:rPr lang="en-US" sz="1800" dirty="0" err="1">
                <a:solidFill>
                  <a:srgbClr val="222222"/>
                </a:solidFill>
                <a:effectLst/>
                <a:latin typeface="Calibri (Body)"/>
              </a:rPr>
              <a:t>GloVe</a:t>
            </a:r>
            <a:r>
              <a:rPr lang="en-US" sz="1800" dirty="0">
                <a:solidFill>
                  <a:srgbClr val="222222"/>
                </a:solidFill>
                <a:latin typeface="Calibri (Body)"/>
              </a:rPr>
              <a:t> and word2vec</a:t>
            </a:r>
          </a:p>
          <a:p>
            <a:pPr lvl="2" algn="just"/>
            <a:endParaRPr lang="en-US" sz="1500" i="0" dirty="0">
              <a:solidFill>
                <a:srgbClr val="222222"/>
              </a:solidFill>
              <a:effectLst/>
              <a:latin typeface="Calibri (Body)"/>
            </a:endParaRPr>
          </a:p>
          <a:p>
            <a:pPr algn="just"/>
            <a:r>
              <a:rPr lang="en-US" sz="2200" i="0" dirty="0">
                <a:solidFill>
                  <a:schemeClr val="tx1"/>
                </a:solidFill>
                <a:effectLst/>
                <a:latin typeface="Calibri (Body)"/>
              </a:rPr>
              <a:t>Advantages:</a:t>
            </a:r>
          </a:p>
          <a:p>
            <a:pPr lvl="1" algn="just"/>
            <a:r>
              <a:rPr lang="en-US" sz="2000" i="0" dirty="0">
                <a:solidFill>
                  <a:schemeClr val="tx1"/>
                </a:solidFill>
                <a:effectLst/>
                <a:latin typeface="Calibri (Body)"/>
              </a:rPr>
              <a:t>capture sematic relationship between words, and</a:t>
            </a:r>
          </a:p>
          <a:p>
            <a:pPr lvl="1" algn="just"/>
            <a:r>
              <a:rPr lang="en-US" sz="2000" dirty="0">
                <a:solidFill>
                  <a:schemeClr val="tx1"/>
                </a:solidFill>
                <a:latin typeface="Calibri (Body)"/>
              </a:rPr>
              <a:t>help CNN models to understand the meaning of words in the text.</a:t>
            </a:r>
            <a:endParaRPr lang="en-US" sz="20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0885813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8DEF9-AC4B-A8B2-0CAF-BCFECD643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7D9F0-C25C-588B-4C43-B34CF3FC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Convolutional Model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3C93A-80AC-FB30-6E4D-875EF6A26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22"/>
          <a:stretch/>
        </p:blipFill>
        <p:spPr>
          <a:xfrm>
            <a:off x="1976818" y="1364119"/>
            <a:ext cx="8238360" cy="4913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BCFD4D-E4C9-3FA9-F73B-B38B757924D3}"/>
              </a:ext>
            </a:extLst>
          </p:cNvPr>
          <p:cNvSpPr txBox="1"/>
          <p:nvPr/>
        </p:nvSpPr>
        <p:spPr>
          <a:xfrm>
            <a:off x="4104068" y="6277431"/>
            <a:ext cx="39838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CNN model for 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392943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65E17-B633-1595-F6F4-F1BF49AC3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0AE2-80E2-6433-DBC7-EC03BBDDB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1D Convolution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4F6C74-021F-7577-9E7B-0D02410882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R="457200" algn="just" rtl="0" fontAlgn="base"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/>
                    </a:solidFill>
                    <a:latin typeface="Calibri (Body)"/>
                    <a:cs typeface="Times New Roman" panose="02020603050405020304" pitchFamily="18" charset="0"/>
                  </a:rPr>
                  <a:t>1D convolution is a process of sliding a kernel filter over a text sequence.</a:t>
                </a:r>
              </a:p>
              <a:p>
                <a:pPr marR="457200" lvl="1" algn="just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sz="2000" b="0" i="0" dirty="0">
                    <a:solidFill>
                      <a:schemeClr val="tx1"/>
                    </a:solidFill>
                    <a:effectLst/>
                    <a:latin typeface="Calibri (Body)"/>
                  </a:rPr>
                  <a:t>kernels filters with height of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b="0" i="0" dirty="0">
                    <a:solidFill>
                      <a:schemeClr val="tx1"/>
                    </a:solidFill>
                    <a:effectLst/>
                    <a:latin typeface="Calibri (Body)"/>
                  </a:rPr>
                  <a:t>, effectively capture patterns in sequential groups of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b="0" i="0" dirty="0">
                    <a:solidFill>
                      <a:schemeClr val="tx1"/>
                    </a:solidFill>
                    <a:effectLst/>
                    <a:latin typeface="Calibri (Body)"/>
                  </a:rPr>
                  <a:t> words.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4F6C74-021F-7577-9E7B-0D0241088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2DF21D2-1525-E8C7-A2F9-B4758A1023DA}"/>
              </a:ext>
            </a:extLst>
          </p:cNvPr>
          <p:cNvGrpSpPr/>
          <p:nvPr/>
        </p:nvGrpSpPr>
        <p:grpSpPr>
          <a:xfrm>
            <a:off x="5798916" y="3338513"/>
            <a:ext cx="6204032" cy="3154362"/>
            <a:chOff x="1847321" y="3298785"/>
            <a:chExt cx="6199399" cy="328457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0CD926-8375-CD0A-9642-72B2D28C6CCC}"/>
                </a:ext>
              </a:extLst>
            </p:cNvPr>
            <p:cNvGrpSpPr/>
            <p:nvPr/>
          </p:nvGrpSpPr>
          <p:grpSpPr>
            <a:xfrm>
              <a:off x="1847321" y="3298785"/>
              <a:ext cx="6199399" cy="3284577"/>
              <a:chOff x="1847321" y="3298785"/>
              <a:chExt cx="6199399" cy="3284577"/>
            </a:xfrm>
          </p:grpSpPr>
          <p:pic>
            <p:nvPicPr>
              <p:cNvPr id="7" name="Picture 2" descr="Convolutional kernel sliding over a full phrase and producing an output, feature vector.">
                <a:extLst>
                  <a:ext uri="{FF2B5EF4-FFF2-40B4-BE49-F238E27FC236}">
                    <a16:creationId xmlns:a16="http://schemas.microsoft.com/office/drawing/2014/main" id="{B54C5284-C0D3-94B1-DB6B-97BD9DC3BC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089" r="27043" b="5709"/>
              <a:stretch/>
            </p:blipFill>
            <p:spPr bwMode="auto">
              <a:xfrm>
                <a:off x="1847321" y="3298785"/>
                <a:ext cx="6199399" cy="32845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357236-672D-BA96-E3CF-04EB9C56CA3A}"/>
                  </a:ext>
                </a:extLst>
              </p:cNvPr>
              <p:cNvSpPr/>
              <p:nvPr/>
            </p:nvSpPr>
            <p:spPr bwMode="auto">
              <a:xfrm>
                <a:off x="6339840" y="6124576"/>
                <a:ext cx="1706880" cy="45878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</a:rPr>
                  <a:t>Feature vector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46BA7B6-3DF5-9C1D-99F5-DC9905676BFD}"/>
                  </a:ext>
                </a:extLst>
              </p:cNvPr>
              <p:cNvSpPr/>
              <p:nvPr/>
            </p:nvSpPr>
            <p:spPr bwMode="auto">
              <a:xfrm>
                <a:off x="3444241" y="3755708"/>
                <a:ext cx="579120" cy="33528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</a:rPr>
                  <a:t>this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A0473FF-528A-5FE0-08CF-669884094B0E}"/>
                  </a:ext>
                </a:extLst>
              </p:cNvPr>
              <p:cNvSpPr/>
              <p:nvPr/>
            </p:nvSpPr>
            <p:spPr bwMode="auto">
              <a:xfrm>
                <a:off x="3159760" y="4146868"/>
                <a:ext cx="807721" cy="33528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</a:rPr>
                  <a:t>movie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4B8B95-EFED-68DA-4EFD-1D75C1500CF3}"/>
                  </a:ext>
                </a:extLst>
              </p:cNvPr>
              <p:cNvSpPr/>
              <p:nvPr/>
            </p:nvSpPr>
            <p:spPr bwMode="auto">
              <a:xfrm>
                <a:off x="3444241" y="4511729"/>
                <a:ext cx="579120" cy="33528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</a:rPr>
                  <a:t>has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D96701-C566-CC85-1DC7-C773FD62B1D0}"/>
                  </a:ext>
                </a:extLst>
              </p:cNvPr>
              <p:cNvSpPr/>
              <p:nvPr/>
            </p:nvSpPr>
            <p:spPr bwMode="auto">
              <a:xfrm>
                <a:off x="3017520" y="4907759"/>
                <a:ext cx="1005841" cy="33528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</a:rPr>
                  <a:t>amazing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5F517A0-C95B-6098-38FE-B38D925F55EC}"/>
                  </a:ext>
                </a:extLst>
              </p:cNvPr>
              <p:cNvSpPr/>
              <p:nvPr/>
            </p:nvSpPr>
            <p:spPr bwMode="auto">
              <a:xfrm>
                <a:off x="3124200" y="5300297"/>
                <a:ext cx="899161" cy="33528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</a:rPr>
                  <a:t>diverse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EBCB684-A703-EE72-B98D-A74FBAFD80FD}"/>
                  </a:ext>
                </a:extLst>
              </p:cNvPr>
              <p:cNvSpPr/>
              <p:nvPr/>
            </p:nvSpPr>
            <p:spPr bwMode="auto">
              <a:xfrm>
                <a:off x="2865120" y="5679289"/>
                <a:ext cx="1158241" cy="33528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</a:rPr>
                  <a:t>characters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8692F8-D436-5B61-70ED-D6942EFEDD6E}"/>
                </a:ext>
              </a:extLst>
            </p:cNvPr>
            <p:cNvSpPr/>
            <p:nvPr/>
          </p:nvSpPr>
          <p:spPr bwMode="auto">
            <a:xfrm>
              <a:off x="5979673" y="4314508"/>
              <a:ext cx="807721" cy="3352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D51EBB-2062-B915-8493-D7DDC7F1D3F6}"/>
              </a:ext>
            </a:extLst>
          </p:cNvPr>
          <p:cNvGrpSpPr/>
          <p:nvPr/>
        </p:nvGrpSpPr>
        <p:grpSpPr>
          <a:xfrm>
            <a:off x="0" y="3293475"/>
            <a:ext cx="4425645" cy="2449919"/>
            <a:chOff x="0" y="3557588"/>
            <a:chExt cx="4425645" cy="2449919"/>
          </a:xfrm>
        </p:grpSpPr>
        <p:pic>
          <p:nvPicPr>
            <p:cNvPr id="16" name="Picture 2" descr="A 2x3 convolutional kernel.">
              <a:extLst>
                <a:ext uri="{FF2B5EF4-FFF2-40B4-BE49-F238E27FC236}">
                  <a16:creationId xmlns:a16="http://schemas.microsoft.com/office/drawing/2014/main" id="{C99E0702-5971-3A2F-B7CF-68934A452B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0" r="32870"/>
            <a:stretch/>
          </p:blipFill>
          <p:spPr bwMode="auto">
            <a:xfrm>
              <a:off x="76200" y="3557588"/>
              <a:ext cx="4267200" cy="2449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F47262-B600-22D8-ADC4-AA64966DAEFA}"/>
                </a:ext>
              </a:extLst>
            </p:cNvPr>
            <p:cNvSpPr txBox="1"/>
            <p:nvPr/>
          </p:nvSpPr>
          <p:spPr>
            <a:xfrm>
              <a:off x="2073719" y="3756972"/>
              <a:ext cx="235192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</a:rPr>
                <a:t>width=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</a:rPr>
                <a:t>Length of embedding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84DAB8-BAEF-DC37-80E4-25A28375B6C2}"/>
                </a:ext>
              </a:extLst>
            </p:cNvPr>
            <p:cNvSpPr txBox="1"/>
            <p:nvPr/>
          </p:nvSpPr>
          <p:spPr>
            <a:xfrm>
              <a:off x="0" y="4548207"/>
              <a:ext cx="2184986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9B25"/>
                  </a:solidFill>
                  <a:effectLst/>
                  <a:uLnTx/>
                  <a:uFillTx/>
                  <a:latin typeface="Arial"/>
                  <a:ea typeface="+mn-ea"/>
                </a:rPr>
                <a:t>height=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9B25"/>
                  </a:solidFill>
                  <a:effectLst/>
                  <a:uLnTx/>
                  <a:uFillTx/>
                  <a:latin typeface="Arial"/>
                  <a:ea typeface="+mn-ea"/>
                </a:rPr>
                <a:t>Number of words to look at in sequence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2065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9D431-1EC6-4B10-8BB0-FD456ABC5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45EC5-2807-CB03-0014-9162B2D95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1D Convolution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A81B6-ED40-77BA-E857-B4CE81A0A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R="457200" algn="just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At each step, a weighted sum is computed between the filter and the contextual window.</a:t>
            </a:r>
          </a:p>
          <a:p>
            <a:pPr marR="457200" algn="just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The result of this operation </a:t>
            </a:r>
            <a:r>
              <a:rPr lang="en-US" sz="2200" u="sng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captures local patterns and features</a:t>
            </a:r>
            <a:r>
              <a:rPr lang="en-US" sz="22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 present in the text and enable model to </a:t>
            </a:r>
            <a:r>
              <a:rPr lang="en-US" sz="2200" u="sng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detect important combinations of words</a:t>
            </a:r>
            <a:r>
              <a:rPr lang="en-US" sz="2200" dirty="0"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.</a:t>
            </a:r>
          </a:p>
          <a:p>
            <a:pPr marR="457200" algn="just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Calibri (Body)"/>
              <a:cs typeface="Times New Roman" panose="02020603050405020304" pitchFamily="18" charset="0"/>
            </a:endParaRPr>
          </a:p>
          <a:p>
            <a:pPr marR="457200" algn="just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  <a:p>
            <a:pPr marR="457200" algn="just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Calibri (Body)"/>
              <a:cs typeface="Times New Roman" panose="02020603050405020304" pitchFamily="18" charset="0"/>
            </a:endParaRPr>
          </a:p>
          <a:p>
            <a:pPr marR="457200" algn="just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  <a:p>
            <a:pPr marR="457200" algn="just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Calibri (Body)"/>
              <a:cs typeface="Times New Roman" panose="02020603050405020304" pitchFamily="18" charset="0"/>
            </a:endParaRPr>
          </a:p>
          <a:p>
            <a:pPr marR="457200" algn="just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  <a:p>
            <a:pPr marR="457200" algn="just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Calibri (Body)"/>
              <a:cs typeface="Times New Roman" panose="02020603050405020304" pitchFamily="18" charset="0"/>
            </a:endParaRPr>
          </a:p>
          <a:p>
            <a:pPr marR="457200" algn="just" fontAlgn="base">
              <a:spcBef>
                <a:spcPts val="600"/>
              </a:spcBef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 (Body)"/>
              </a:rPr>
              <a:t>A CNN model will include many filters, and, as the network trains, filter weights are learned.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Body)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2D5685-5D41-F1D5-88B1-CE10B2CB98A6}"/>
              </a:ext>
            </a:extLst>
          </p:cNvPr>
          <p:cNvGrpSpPr/>
          <p:nvPr/>
        </p:nvGrpSpPr>
        <p:grpSpPr>
          <a:xfrm>
            <a:off x="0" y="3343323"/>
            <a:ext cx="4425645" cy="2449919"/>
            <a:chOff x="0" y="3557588"/>
            <a:chExt cx="4425645" cy="2449919"/>
          </a:xfrm>
        </p:grpSpPr>
        <p:pic>
          <p:nvPicPr>
            <p:cNvPr id="20" name="Picture 2" descr="A 2x3 convolutional kernel.">
              <a:extLst>
                <a:ext uri="{FF2B5EF4-FFF2-40B4-BE49-F238E27FC236}">
                  <a16:creationId xmlns:a16="http://schemas.microsoft.com/office/drawing/2014/main" id="{00B56D1F-C3C1-75B2-6A15-D7FC31D324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0" r="32870"/>
            <a:stretch/>
          </p:blipFill>
          <p:spPr bwMode="auto">
            <a:xfrm>
              <a:off x="76200" y="3557588"/>
              <a:ext cx="4267200" cy="2449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6BED1E-2530-3ABF-7EA8-2F0826E35AD4}"/>
                </a:ext>
              </a:extLst>
            </p:cNvPr>
            <p:cNvSpPr txBox="1"/>
            <p:nvPr/>
          </p:nvSpPr>
          <p:spPr>
            <a:xfrm>
              <a:off x="2073719" y="3756972"/>
              <a:ext cx="235192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</a:rPr>
                <a:t>width=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</a:rPr>
                <a:t>Length of embedding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864913-33C0-6CF1-4818-07AA4F76F0C6}"/>
                </a:ext>
              </a:extLst>
            </p:cNvPr>
            <p:cNvSpPr txBox="1"/>
            <p:nvPr/>
          </p:nvSpPr>
          <p:spPr>
            <a:xfrm>
              <a:off x="0" y="4548207"/>
              <a:ext cx="2184986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9B25"/>
                  </a:solidFill>
                  <a:effectLst/>
                  <a:uLnTx/>
                  <a:uFillTx/>
                  <a:latin typeface="Arial"/>
                  <a:ea typeface="+mn-ea"/>
                </a:rPr>
                <a:t>height=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9B25"/>
                  </a:solidFill>
                  <a:effectLst/>
                  <a:uLnTx/>
                  <a:uFillTx/>
                  <a:latin typeface="Arial"/>
                  <a:ea typeface="+mn-ea"/>
                </a:rPr>
                <a:t>Number of words to look at in sequence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7958BF-306C-08A1-A2E7-2D532DCA5C89}"/>
              </a:ext>
            </a:extLst>
          </p:cNvPr>
          <p:cNvGrpSpPr/>
          <p:nvPr/>
        </p:nvGrpSpPr>
        <p:grpSpPr>
          <a:xfrm>
            <a:off x="4343399" y="3181442"/>
            <a:ext cx="7757161" cy="2298966"/>
            <a:chOff x="4343399" y="3395707"/>
            <a:chExt cx="7757161" cy="2298966"/>
          </a:xfrm>
        </p:grpSpPr>
        <p:pic>
          <p:nvPicPr>
            <p:cNvPr id="24" name="Picture 4" descr="Convolutional output from convolving a pair of sequential words.">
              <a:extLst>
                <a:ext uri="{FF2B5EF4-FFF2-40B4-BE49-F238E27FC236}">
                  <a16:creationId xmlns:a16="http://schemas.microsoft.com/office/drawing/2014/main" id="{9CCA036A-35A6-D750-F461-6B569B014A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0" t="26960" r="2160" b="33330"/>
            <a:stretch/>
          </p:blipFill>
          <p:spPr bwMode="auto">
            <a:xfrm>
              <a:off x="4343399" y="3557589"/>
              <a:ext cx="7757161" cy="2137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DF5FE3-26AB-D7CE-7EAC-73669ED59E94}"/>
                </a:ext>
              </a:extLst>
            </p:cNvPr>
            <p:cNvSpPr txBox="1"/>
            <p:nvPr/>
          </p:nvSpPr>
          <p:spPr>
            <a:xfrm>
              <a:off x="5572199" y="3395707"/>
              <a:ext cx="13260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</a:rPr>
                <a:t>embedding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25AA4E-F922-0AC5-8233-C5E0F1B914D6}"/>
                </a:ext>
              </a:extLst>
            </p:cNvPr>
            <p:cNvSpPr txBox="1"/>
            <p:nvPr/>
          </p:nvSpPr>
          <p:spPr>
            <a:xfrm>
              <a:off x="4639407" y="4038045"/>
              <a:ext cx="5052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rPr>
                <a:t>the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36C50A-6FD4-91DD-3F50-B203B4C046FE}"/>
                </a:ext>
              </a:extLst>
            </p:cNvPr>
            <p:cNvSpPr txBox="1"/>
            <p:nvPr/>
          </p:nvSpPr>
          <p:spPr>
            <a:xfrm>
              <a:off x="4454667" y="4503956"/>
              <a:ext cx="6976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rPr>
                <a:t>good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557443-36A5-549E-C041-F08BA7600A1D}"/>
                </a:ext>
              </a:extLst>
            </p:cNvPr>
            <p:cNvSpPr txBox="1"/>
            <p:nvPr/>
          </p:nvSpPr>
          <p:spPr>
            <a:xfrm>
              <a:off x="4359695" y="4976654"/>
              <a:ext cx="80021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rPr>
                <a:t>movie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7786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F7D88-7C2D-9F29-E516-828E4608A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8C74-A118-22EA-8710-4B308975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Unlocking Insights: Extracting Relevant Information within Visual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17691-8E3F-A5A8-32EE-B23656D7E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</a:t>
            </a:r>
            <a:r>
              <a:rPr lang="en-US" sz="2200" dirty="0"/>
              <a:t>xtract semantic information from an image</a:t>
            </a:r>
          </a:p>
          <a:p>
            <a:r>
              <a:rPr lang="en-US" sz="2200" dirty="0"/>
              <a:t>Image semantic meaning can be divided into three layers:</a:t>
            </a:r>
          </a:p>
          <a:p>
            <a:pPr marL="914400" lvl="2" indent="-457200"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Bottom Layer: extracts colors, texture, shape, etc. </a:t>
            </a:r>
          </a:p>
          <a:p>
            <a:pPr marL="457200" lvl="2" indent="0">
              <a:spcBef>
                <a:spcPts val="1000"/>
              </a:spcBef>
              <a:buNone/>
            </a:pPr>
            <a:endParaRPr lang="en-US" dirty="0"/>
          </a:p>
        </p:txBody>
      </p:sp>
      <p:pic>
        <p:nvPicPr>
          <p:cNvPr id="8" name="object 3">
            <a:hlinkClick r:id="rId2"/>
            <a:extLst>
              <a:ext uri="{FF2B5EF4-FFF2-40B4-BE49-F238E27FC236}">
                <a16:creationId xmlns:a16="http://schemas.microsoft.com/office/drawing/2014/main" id="{90CAA074-A0ED-6697-C191-A7BAD4E7C39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684" y="3125038"/>
            <a:ext cx="6141217" cy="3574700"/>
          </a:xfrm>
          <a:prstGeom prst="rect">
            <a:avLst/>
          </a:prstGeom>
        </p:spPr>
      </p:pic>
      <p:sp>
        <p:nvSpPr>
          <p:cNvPr id="9" name="object 14">
            <a:extLst>
              <a:ext uri="{FF2B5EF4-FFF2-40B4-BE49-F238E27FC236}">
                <a16:creationId xmlns:a16="http://schemas.microsoft.com/office/drawing/2014/main" id="{E23AF8C6-E8CC-0294-0068-37F54213A165}"/>
              </a:ext>
            </a:extLst>
          </p:cNvPr>
          <p:cNvSpPr txBox="1">
            <a:spLocks/>
          </p:cNvSpPr>
          <p:nvPr/>
        </p:nvSpPr>
        <p:spPr>
          <a:xfrm>
            <a:off x="9072286" y="6492875"/>
            <a:ext cx="311971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Image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credit:</a:t>
            </a:r>
            <a:r>
              <a:rPr sz="1800" spc="40" dirty="0">
                <a:solidFill>
                  <a:srgbClr val="FFFFFF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Fei-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Fei,</a:t>
            </a:r>
            <a:r>
              <a:rPr sz="1800" spc="40" dirty="0">
                <a:solidFill>
                  <a:srgbClr val="FFFFFF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Fergus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81732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Two similar phrases producing a similar convolutional output value.">
            <a:extLst>
              <a:ext uri="{FF2B5EF4-FFF2-40B4-BE49-F238E27FC236}">
                <a16:creationId xmlns:a16="http://schemas.microsoft.com/office/drawing/2014/main" id="{1D23AABE-1968-D1BC-C33F-A8B224B19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83" y="2719292"/>
            <a:ext cx="7697257" cy="370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B13869-432B-BC0E-CFD1-CD82871F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1D </a:t>
            </a:r>
            <a:r>
              <a:rPr lang="en-US" sz="4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convolution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E5B06-2A16-C0FD-AC9F-CEFF1B638201}"/>
              </a:ext>
            </a:extLst>
          </p:cNvPr>
          <p:cNvSpPr txBox="1"/>
          <p:nvPr/>
        </p:nvSpPr>
        <p:spPr>
          <a:xfrm>
            <a:off x="6847840" y="3862388"/>
            <a:ext cx="534416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latin typeface="Calibri (Body)"/>
                <a:cs typeface="Times New Roman" panose="02020603050405020304" pitchFamily="18" charset="0"/>
              </a:rPr>
              <a:t>convolutional kernel has learned to capture a more general feature; not just a good movie or song, but a positive thing.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43C601A-2AA3-4331-EE28-CD6819A2660B}"/>
              </a:ext>
            </a:extLst>
          </p:cNvPr>
          <p:cNvSpPr txBox="1">
            <a:spLocks/>
          </p:cNvSpPr>
          <p:nvPr/>
        </p:nvSpPr>
        <p:spPr>
          <a:xfrm>
            <a:off x="838200" y="1600201"/>
            <a:ext cx="10515600" cy="452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57200" algn="just" fontAlgn="base">
              <a:spcBef>
                <a:spcPts val="600"/>
              </a:spcBef>
            </a:pPr>
            <a:r>
              <a:rPr lang="en-US" sz="2200" dirty="0">
                <a:latin typeface="Calibri (Body)"/>
                <a:cs typeface="Times New Roman" panose="02020603050405020304" pitchFamily="18" charset="0"/>
              </a:rPr>
              <a:t>There is another nice property with this 1D convolutional operation:</a:t>
            </a:r>
          </a:p>
          <a:p>
            <a:pPr marR="457200" lvl="1" algn="just">
              <a:spcBef>
                <a:spcPts val="600"/>
              </a:spcBef>
            </a:pPr>
            <a:r>
              <a:rPr lang="en-US" sz="2200" dirty="0">
                <a:latin typeface="Calibri (Body)"/>
                <a:cs typeface="Times New Roman" panose="02020603050405020304" pitchFamily="18" charset="0"/>
              </a:rPr>
              <a:t>similar words will have similar embeddings and a convolution operation is just a linear operation on these vectors. </a:t>
            </a:r>
          </a:p>
        </p:txBody>
      </p:sp>
    </p:spTree>
    <p:extLst>
      <p:ext uri="{BB962C8B-B14F-4D97-AF65-F5344CB8AC3E}">
        <p14:creationId xmlns:p14="http://schemas.microsoft.com/office/powerpoint/2010/main" val="17763097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394BD-8559-9FFB-9B7A-FFBE7B8BD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441AF-C191-65BF-A236-1E65B3A3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Activation Function in Convolutional Layer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A279C2-2984-BE95-8F2B-62B3FA68B2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/>
                <a:r>
                  <a:rPr lang="en-US" sz="2200" dirty="0"/>
                  <a:t>Activation functions introduce non-linearity to the model.</a:t>
                </a:r>
                <a:endParaRPr lang="en-GB" sz="2200" dirty="0"/>
              </a:p>
              <a:p>
                <a:pPr algn="just"/>
                <a:r>
                  <a:rPr lang="en-US" sz="2200" dirty="0"/>
                  <a:t>Generally, the Rectified Linear Unit (ReLU) is employed as an activation function.</a:t>
                </a:r>
              </a:p>
              <a:p>
                <a:pPr marL="0" indent="0" algn="just">
                  <a:buNone/>
                </a:pPr>
                <a:endParaRPr lang="en-GB" sz="220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 dirty="0" smtClean="0">
                          <a:latin typeface="Cambria Math" panose="02040503050406030204" pitchFamily="18" charset="0"/>
                        </a:rPr>
                        <m:t>ƒ</m:t>
                      </m:r>
                      <m:r>
                        <a:rPr lang="en-GB" sz="22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2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200" i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GB" sz="2200" i="1" dirty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GB" sz="2200" i="1" dirty="0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GB" sz="22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2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200" dirty="0"/>
              </a:p>
              <a:p>
                <a:pPr marL="0" marR="457200" indent="0" algn="just" rtl="0" fontAlgn="base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-US" sz="22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R="457200" algn="just" rtl="0" fontAlgn="base"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R="457200" algn="just" rtl="0" fontAlgn="base"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sz="22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0" marR="457200" indent="0" algn="just" rtl="0" fontAlgn="base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-US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A279C2-2984-BE95-8F2B-62B3FA68B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A feature vector being reduced to its single, largest value through maxpooling.">
            <a:extLst>
              <a:ext uri="{FF2B5EF4-FFF2-40B4-BE49-F238E27FC236}">
                <a16:creationId xmlns:a16="http://schemas.microsoft.com/office/drawing/2014/main" id="{9F5B2028-DBB0-743D-6148-4E87E8E71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8" t="8378" r="10887" b="19471"/>
          <a:stretch/>
        </p:blipFill>
        <p:spPr bwMode="auto">
          <a:xfrm>
            <a:off x="3813859" y="4176394"/>
            <a:ext cx="4795109" cy="231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602D63-099D-09D5-4F36-446DFC6A5CA1}"/>
              </a:ext>
            </a:extLst>
          </p:cNvPr>
          <p:cNvSpPr/>
          <p:nvPr/>
        </p:nvSpPr>
        <p:spPr bwMode="auto">
          <a:xfrm>
            <a:off x="3279495" y="4147336"/>
            <a:ext cx="579120" cy="3352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t>this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35FBE1-0139-D55C-9AD4-52456F26CCAD}"/>
              </a:ext>
            </a:extLst>
          </p:cNvPr>
          <p:cNvSpPr/>
          <p:nvPr/>
        </p:nvSpPr>
        <p:spPr bwMode="auto">
          <a:xfrm>
            <a:off x="2995014" y="4538496"/>
            <a:ext cx="807721" cy="3352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t>movie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F1B974-43E4-54CC-7CCD-BB84CE9AA745}"/>
              </a:ext>
            </a:extLst>
          </p:cNvPr>
          <p:cNvSpPr/>
          <p:nvPr/>
        </p:nvSpPr>
        <p:spPr bwMode="auto">
          <a:xfrm>
            <a:off x="3279495" y="4903357"/>
            <a:ext cx="579120" cy="3352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t>has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0966DC-51D5-1FB7-44BA-5171ABDCD687}"/>
              </a:ext>
            </a:extLst>
          </p:cNvPr>
          <p:cNvSpPr/>
          <p:nvPr/>
        </p:nvSpPr>
        <p:spPr bwMode="auto">
          <a:xfrm>
            <a:off x="2852774" y="5299387"/>
            <a:ext cx="1005841" cy="3352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t>amazing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6B9C6-6405-BF75-EA1F-2769BFA8ADBE}"/>
              </a:ext>
            </a:extLst>
          </p:cNvPr>
          <p:cNvSpPr/>
          <p:nvPr/>
        </p:nvSpPr>
        <p:spPr bwMode="auto">
          <a:xfrm>
            <a:off x="2959454" y="5691925"/>
            <a:ext cx="899161" cy="3352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t>diverse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43EBE9-7A49-B81C-A76D-E33ACCB48BC4}"/>
              </a:ext>
            </a:extLst>
          </p:cNvPr>
          <p:cNvSpPr/>
          <p:nvPr/>
        </p:nvSpPr>
        <p:spPr bwMode="auto">
          <a:xfrm>
            <a:off x="2700374" y="6070917"/>
            <a:ext cx="1158241" cy="3352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t>characters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577970-B2FB-0253-5AD3-27AC8C2ACCA8}"/>
              </a:ext>
            </a:extLst>
          </p:cNvPr>
          <p:cNvSpPr txBox="1"/>
          <p:nvPr/>
        </p:nvSpPr>
        <p:spPr>
          <a:xfrm>
            <a:off x="3858615" y="3726595"/>
            <a:ext cx="193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embedding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8F5EE2-8A80-7426-ADE4-F1E0EA27A5F9}"/>
              </a:ext>
            </a:extLst>
          </p:cNvPr>
          <p:cNvSpPr/>
          <p:nvPr/>
        </p:nvSpPr>
        <p:spPr bwMode="auto">
          <a:xfrm>
            <a:off x="7122160" y="5058434"/>
            <a:ext cx="908099" cy="2409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t>ReLU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1EE0C9-234D-4271-3748-83AB5730E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939" y="4221505"/>
            <a:ext cx="599029" cy="228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E1074-8ED4-8207-5FCF-0B1C2EDD2419}"/>
              </a:ext>
            </a:extLst>
          </p:cNvPr>
          <p:cNvSpPr txBox="1"/>
          <p:nvPr/>
        </p:nvSpPr>
        <p:spPr>
          <a:xfrm>
            <a:off x="5628639" y="5012736"/>
            <a:ext cx="93472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2801156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4DFE6-6788-83DB-8519-90376BA10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777D6-519D-37B8-EA87-EB320F07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Max Pooling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4D6A6-76A5-6973-3A01-E08DD47CE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dirty="0"/>
              <a:t>In text classification context, Max Pooling over time follows 1D convolution to extract crucial local features, disregarding positional details.</a:t>
            </a:r>
            <a:endParaRPr lang="en-US" sz="2200" dirty="0">
              <a:latin typeface="Calibri (Body)"/>
              <a:cs typeface="Times New Roman" panose="02020603050405020304" pitchFamily="18" charset="0"/>
            </a:endParaRPr>
          </a:p>
          <a:p>
            <a:pPr marR="457200" algn="just" fontAlgn="base">
              <a:spcBef>
                <a:spcPts val="600"/>
              </a:spcBef>
            </a:pPr>
            <a:endParaRPr lang="en-US" sz="2200" dirty="0"/>
          </a:p>
          <a:p>
            <a:pPr marR="457200" algn="just" fontAlgn="base">
              <a:spcBef>
                <a:spcPts val="600"/>
              </a:spcBef>
            </a:pPr>
            <a:endParaRPr lang="en-US" sz="2200" dirty="0"/>
          </a:p>
          <a:p>
            <a:pPr marR="457200" algn="just" fontAlgn="base">
              <a:spcBef>
                <a:spcPts val="600"/>
              </a:spcBef>
            </a:pPr>
            <a:endParaRPr lang="en-US" sz="2200" dirty="0"/>
          </a:p>
          <a:p>
            <a:pPr marR="457200" algn="just" fontAlgn="base">
              <a:spcBef>
                <a:spcPts val="600"/>
              </a:spcBef>
            </a:pPr>
            <a:endParaRPr lang="en-US" sz="2200" dirty="0"/>
          </a:p>
          <a:p>
            <a:pPr marR="457200" algn="just" fontAlgn="base">
              <a:spcBef>
                <a:spcPts val="600"/>
              </a:spcBef>
            </a:pPr>
            <a:endParaRPr lang="en-US" sz="2200" dirty="0"/>
          </a:p>
          <a:p>
            <a:pPr marR="457200" algn="just" fontAlgn="base">
              <a:spcBef>
                <a:spcPts val="600"/>
              </a:spcBef>
            </a:pPr>
            <a:endParaRPr lang="en-US" sz="2200" dirty="0"/>
          </a:p>
          <a:p>
            <a:pPr marR="457200" algn="just" fontAlgn="base">
              <a:spcBef>
                <a:spcPts val="600"/>
              </a:spcBef>
            </a:pPr>
            <a:endParaRPr lang="en-US" sz="2200" b="1" dirty="0"/>
          </a:p>
          <a:p>
            <a:pPr marR="457200" algn="just" fontAlgn="base">
              <a:spcBef>
                <a:spcPts val="600"/>
              </a:spcBef>
            </a:pPr>
            <a:r>
              <a:rPr lang="en-US" sz="2200" b="1" dirty="0"/>
              <a:t>Example: </a:t>
            </a:r>
          </a:p>
          <a:p>
            <a:pPr marR="457200" lvl="1" algn="just" fontAlgn="base">
              <a:spcBef>
                <a:spcPts val="600"/>
              </a:spcBef>
            </a:pPr>
            <a:r>
              <a:rPr lang="en-US" sz="2000" dirty="0"/>
              <a:t>If we are trying to classify movie reviews, and we see the phrase, “great plot,” it doesn’t matter where this appears in a review; it is a good indicator that this is a positive review, no matter its location in the source text.</a:t>
            </a:r>
          </a:p>
          <a:p>
            <a:pPr marR="457200" algn="just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R="457200" algn="just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Calibri (Body)"/>
              <a:cs typeface="Times New Roman" panose="02020603050405020304" pitchFamily="18" charset="0"/>
            </a:endParaRPr>
          </a:p>
          <a:p>
            <a:pPr marL="0" marR="457200" indent="0" algn="just" rtl="0" fontAlgn="base">
              <a:spcBef>
                <a:spcPts val="60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24" name="Picture 2" descr="A feature vector being reduced to its single, largest value through maxpooling.">
            <a:extLst>
              <a:ext uri="{FF2B5EF4-FFF2-40B4-BE49-F238E27FC236}">
                <a16:creationId xmlns:a16="http://schemas.microsoft.com/office/drawing/2014/main" id="{5FA6C654-ACCF-B6C1-E209-15CF45A4F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8" t="8378" r="10887" b="19471"/>
          <a:stretch/>
        </p:blipFill>
        <p:spPr bwMode="auto">
          <a:xfrm>
            <a:off x="7356251" y="2768599"/>
            <a:ext cx="4795109" cy="231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472D025-B38B-B8AE-E53A-5E8CC7A44EF4}"/>
              </a:ext>
            </a:extLst>
          </p:cNvPr>
          <p:cNvSpPr/>
          <p:nvPr/>
        </p:nvSpPr>
        <p:spPr bwMode="auto">
          <a:xfrm>
            <a:off x="6821887" y="2739541"/>
            <a:ext cx="579120" cy="3352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t>this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DA5115-3EE4-CA2A-37AD-B6A68F368BAD}"/>
              </a:ext>
            </a:extLst>
          </p:cNvPr>
          <p:cNvSpPr/>
          <p:nvPr/>
        </p:nvSpPr>
        <p:spPr bwMode="auto">
          <a:xfrm>
            <a:off x="6572131" y="3130701"/>
            <a:ext cx="807721" cy="3352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t>movie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A70E66-384B-3996-9AAE-BCE51B0CB53E}"/>
              </a:ext>
            </a:extLst>
          </p:cNvPr>
          <p:cNvSpPr/>
          <p:nvPr/>
        </p:nvSpPr>
        <p:spPr bwMode="auto">
          <a:xfrm>
            <a:off x="6775587" y="3495562"/>
            <a:ext cx="579120" cy="3352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t>has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ECE36D-A83F-2F84-B0C0-F17DD84266DC}"/>
              </a:ext>
            </a:extLst>
          </p:cNvPr>
          <p:cNvSpPr/>
          <p:nvPr/>
        </p:nvSpPr>
        <p:spPr bwMode="auto">
          <a:xfrm>
            <a:off x="6372016" y="3891592"/>
            <a:ext cx="1005841" cy="3352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t>amazing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C7EE26-72ED-6EB9-2CE2-50F5C6502085}"/>
              </a:ext>
            </a:extLst>
          </p:cNvPr>
          <p:cNvSpPr/>
          <p:nvPr/>
        </p:nvSpPr>
        <p:spPr bwMode="auto">
          <a:xfrm>
            <a:off x="6490271" y="4284130"/>
            <a:ext cx="899161" cy="3352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t>diverse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0CEEF5-67D6-B95E-C4AD-6AB257AF8322}"/>
              </a:ext>
            </a:extLst>
          </p:cNvPr>
          <p:cNvSpPr/>
          <p:nvPr/>
        </p:nvSpPr>
        <p:spPr bwMode="auto">
          <a:xfrm>
            <a:off x="6231187" y="4663122"/>
            <a:ext cx="1158241" cy="3352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t>characters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2E2F5-67ED-632D-95A9-22AB7FACDCFB}"/>
              </a:ext>
            </a:extLst>
          </p:cNvPr>
          <p:cNvSpPr txBox="1"/>
          <p:nvPr/>
        </p:nvSpPr>
        <p:spPr>
          <a:xfrm>
            <a:off x="9179005" y="3632200"/>
            <a:ext cx="93472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convolution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9E3A88-4C93-7D3C-1229-C74BE1BFEE42}"/>
              </a:ext>
            </a:extLst>
          </p:cNvPr>
          <p:cNvSpPr/>
          <p:nvPr/>
        </p:nvSpPr>
        <p:spPr bwMode="auto">
          <a:xfrm>
            <a:off x="10648090" y="3632199"/>
            <a:ext cx="934721" cy="24622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maxpooling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9948C2-E78E-EA0B-C4A5-20E13B0D3810}"/>
              </a:ext>
            </a:extLst>
          </p:cNvPr>
          <p:cNvSpPr txBox="1"/>
          <p:nvPr/>
        </p:nvSpPr>
        <p:spPr>
          <a:xfrm>
            <a:off x="838200" y="2636519"/>
            <a:ext cx="5083521" cy="216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b="1" dirty="0"/>
              <a:t>Advantages:</a:t>
            </a:r>
          </a:p>
          <a:p>
            <a:pPr marL="685800" lvl="2" indent="-2286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Reduce dimensions of feature map,</a:t>
            </a:r>
          </a:p>
          <a:p>
            <a:pPr marL="685800" lvl="2" indent="-2286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Extracts the most important information, and</a:t>
            </a:r>
          </a:p>
          <a:p>
            <a:pPr marL="685800" lvl="2" indent="-2286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Making the model robust to variations in word order and position in the text.</a:t>
            </a:r>
          </a:p>
        </p:txBody>
      </p:sp>
    </p:spTree>
    <p:extLst>
      <p:ext uri="{BB962C8B-B14F-4D97-AF65-F5344CB8AC3E}">
        <p14:creationId xmlns:p14="http://schemas.microsoft.com/office/powerpoint/2010/main" val="36441169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D0988-1E63-476F-B765-6F7631218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B9700-8A88-EC97-E58D-882CA9B05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Fully Connected Model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58DF4-4150-4737-84A5-2A27C727D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GB" sz="2200" dirty="0"/>
              <a:t>Finally, we have a multi-layer neural network with an activation function such as </a:t>
            </a:r>
            <a:r>
              <a:rPr lang="en-GB" sz="2200" dirty="0" err="1"/>
              <a:t>softmax</a:t>
            </a:r>
            <a:r>
              <a:rPr lang="en-GB" sz="2200" dirty="0"/>
              <a:t> or sigmoid in output layer to generate the classification output.</a:t>
            </a:r>
          </a:p>
          <a:p>
            <a:pPr marL="0" marR="457200" indent="0" algn="just" rtl="0" fontAlgn="base">
              <a:spcBef>
                <a:spcPts val="600"/>
              </a:spcBef>
              <a:spcAft>
                <a:spcPts val="0"/>
              </a:spcAft>
              <a:buNone/>
            </a:pPr>
            <a:endParaRPr lang="en-US" sz="2200" dirty="0">
              <a:latin typeface="Calibri (Body)"/>
              <a:cs typeface="Times New Roman" panose="02020603050405020304" pitchFamily="18" charset="0"/>
            </a:endParaRPr>
          </a:p>
          <a:p>
            <a:pPr marR="457200" algn="just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  <a:p>
            <a:pPr marR="457200" algn="just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Calibri (Body)"/>
              <a:cs typeface="Times New Roman" panose="02020603050405020304" pitchFamily="18" charset="0"/>
            </a:endParaRPr>
          </a:p>
          <a:p>
            <a:pPr marL="0" marR="457200" indent="0" algn="just" rtl="0" fontAlgn="base">
              <a:spcBef>
                <a:spcPts val="60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tx1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15" name="Picture 2" descr="Image for post">
            <a:extLst>
              <a:ext uri="{FF2B5EF4-FFF2-40B4-BE49-F238E27FC236}">
                <a16:creationId xmlns:a16="http://schemas.microsoft.com/office/drawing/2014/main" id="{3F526593-55B0-488F-AD27-9C2B48EA1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44"/>
          <a:stretch/>
        </p:blipFill>
        <p:spPr bwMode="auto">
          <a:xfrm>
            <a:off x="2293778" y="2649182"/>
            <a:ext cx="7604443" cy="15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Top Corners Snipped 15">
            <a:extLst>
              <a:ext uri="{FF2B5EF4-FFF2-40B4-BE49-F238E27FC236}">
                <a16:creationId xmlns:a16="http://schemas.microsoft.com/office/drawing/2014/main" id="{7C0351C7-12EF-86F1-CB3B-02438B4E2BBA}"/>
              </a:ext>
            </a:extLst>
          </p:cNvPr>
          <p:cNvSpPr/>
          <p:nvPr/>
        </p:nvSpPr>
        <p:spPr bwMode="auto">
          <a:xfrm rot="5400000">
            <a:off x="253523" y="4993481"/>
            <a:ext cx="1290638" cy="1228726"/>
          </a:xfrm>
          <a:prstGeom prst="snip2SameRect">
            <a:avLst>
              <a:gd name="adj1" fmla="val 40351"/>
              <a:gd name="adj2" fmla="val 877"/>
            </a:avLst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t>CNN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82D8BC5-576C-5568-3066-07BC7D545757}"/>
              </a:ext>
            </a:extLst>
          </p:cNvPr>
          <p:cNvSpPr/>
          <p:nvPr/>
        </p:nvSpPr>
        <p:spPr bwMode="auto">
          <a:xfrm>
            <a:off x="2456180" y="4648200"/>
            <a:ext cx="3143250" cy="714375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60C8B50-E996-448A-70CD-98F17001EE0A}"/>
                  </a:ext>
                </a:extLst>
              </p:cNvPr>
              <p:cNvSpPr txBox="1"/>
              <p:nvPr/>
            </p:nvSpPr>
            <p:spPr>
              <a:xfrm>
                <a:off x="2456181" y="4646295"/>
                <a:ext cx="3143250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60C8B50-E996-448A-70CD-98F17001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181" y="4646295"/>
                <a:ext cx="3143250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7398A5-35D1-A1BB-C76C-1B5EA502AA06}"/>
                  </a:ext>
                </a:extLst>
              </p:cNvPr>
              <p:cNvSpPr txBox="1"/>
              <p:nvPr/>
            </p:nvSpPr>
            <p:spPr>
              <a:xfrm>
                <a:off x="2410682" y="5696947"/>
                <a:ext cx="3143250" cy="6848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7398A5-35D1-A1BB-C76C-1B5EA502A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682" y="5696947"/>
                <a:ext cx="3143250" cy="6848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9DA9CEA-913B-76A1-810A-8A120EEF9601}"/>
              </a:ext>
            </a:extLst>
          </p:cNvPr>
          <p:cNvSpPr/>
          <p:nvPr/>
        </p:nvSpPr>
        <p:spPr bwMode="auto">
          <a:xfrm>
            <a:off x="2456180" y="5667375"/>
            <a:ext cx="3143250" cy="714375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6C3CF7-44F7-7C34-19F5-8F773D74179E}"/>
              </a:ext>
            </a:extLst>
          </p:cNvPr>
          <p:cNvCxnSpPr>
            <a:stCxn id="16" idx="3"/>
            <a:endCxn id="17" idx="1"/>
          </p:cNvCxnSpPr>
          <p:nvPr/>
        </p:nvCxnSpPr>
        <p:spPr bwMode="auto">
          <a:xfrm flipV="1">
            <a:off x="1513205" y="5005388"/>
            <a:ext cx="942975" cy="60245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B0182D-3231-5BD9-5CDB-481528EBF884}"/>
                  </a:ext>
                </a:extLst>
              </p:cNvPr>
              <p:cNvSpPr txBox="1"/>
              <p:nvPr/>
            </p:nvSpPr>
            <p:spPr>
              <a:xfrm>
                <a:off x="1859170" y="5783516"/>
                <a:ext cx="444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B0182D-3231-5BD9-5CDB-481528EB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170" y="5783516"/>
                <a:ext cx="444609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2524238-A49B-28E9-1FFC-57A8B9519D6C}"/>
              </a:ext>
            </a:extLst>
          </p:cNvPr>
          <p:cNvSpPr/>
          <p:nvPr/>
        </p:nvSpPr>
        <p:spPr bwMode="auto">
          <a:xfrm>
            <a:off x="6536584" y="5659654"/>
            <a:ext cx="4000500" cy="714375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9FB6592-F472-5E71-A6E0-5BCDD98E35E0}"/>
              </a:ext>
            </a:extLst>
          </p:cNvPr>
          <p:cNvSpPr/>
          <p:nvPr/>
        </p:nvSpPr>
        <p:spPr bwMode="auto">
          <a:xfrm>
            <a:off x="11055133" y="5190053"/>
            <a:ext cx="1055162" cy="686608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t>Ground Truth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3556502-26D0-7881-AF09-2D34507929B6}"/>
              </a:ext>
            </a:extLst>
          </p:cNvPr>
          <p:cNvCxnSpPr>
            <a:stCxn id="24" idx="1"/>
          </p:cNvCxnSpPr>
          <p:nvPr/>
        </p:nvCxnSpPr>
        <p:spPr bwMode="auto">
          <a:xfrm rot="10800000">
            <a:off x="10469615" y="4953997"/>
            <a:ext cx="585518" cy="579361"/>
          </a:xfrm>
          <a:prstGeom prst="bentConnector3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9653F59-3D68-B58E-80B2-8A4FF68CBBC8}"/>
              </a:ext>
            </a:extLst>
          </p:cNvPr>
          <p:cNvCxnSpPr>
            <a:stCxn id="24" idx="1"/>
            <a:endCxn id="23" idx="3"/>
          </p:cNvCxnSpPr>
          <p:nvPr/>
        </p:nvCxnSpPr>
        <p:spPr bwMode="auto">
          <a:xfrm rot="10800000" flipV="1">
            <a:off x="10537085" y="5533356"/>
            <a:ext cx="518049" cy="483485"/>
          </a:xfrm>
          <a:prstGeom prst="bentConnector3">
            <a:avLst>
              <a:gd name="adj1" fmla="val 56864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9BC3941-96FF-5F52-2775-A3C0EA128E39}"/>
              </a:ext>
            </a:extLst>
          </p:cNvPr>
          <p:cNvSpPr/>
          <p:nvPr/>
        </p:nvSpPr>
        <p:spPr bwMode="auto">
          <a:xfrm>
            <a:off x="6485255" y="4596809"/>
            <a:ext cx="4000500" cy="714375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C1E109-9FCA-AA4F-C743-2AD67E65668E}"/>
                  </a:ext>
                </a:extLst>
              </p:cNvPr>
              <p:cNvSpPr txBox="1"/>
              <p:nvPr/>
            </p:nvSpPr>
            <p:spPr>
              <a:xfrm>
                <a:off x="6446866" y="4749518"/>
                <a:ext cx="4088940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𝐶𝐸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−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𝑡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log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⁡(1−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𝑓</m:t>
                      </m:r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𝑠</m:t>
                          </m:r>
                        </m:e>
                      </m:d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C1E109-9FCA-AA4F-C743-2AD67E656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866" y="4749518"/>
                <a:ext cx="4088940" cy="370294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2D83EB-C5DD-9F71-B5BB-D4D1E7DB6ABA}"/>
                  </a:ext>
                </a:extLst>
              </p:cNvPr>
              <p:cNvSpPr txBox="1"/>
              <p:nvPr/>
            </p:nvSpPr>
            <p:spPr>
              <a:xfrm>
                <a:off x="7365549" y="5610686"/>
                <a:ext cx="2288575" cy="786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𝐶𝐸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log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⁡(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2D83EB-C5DD-9F71-B5BB-D4D1E7DB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549" y="5610686"/>
                <a:ext cx="2288575" cy="7860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ED9676-6767-18F6-E8BC-D308026862F5}"/>
                  </a:ext>
                </a:extLst>
              </p:cNvPr>
              <p:cNvSpPr txBox="1"/>
              <p:nvPr/>
            </p:nvSpPr>
            <p:spPr>
              <a:xfrm>
                <a:off x="5246585" y="5645523"/>
                <a:ext cx="15121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𝑓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ED9676-6767-18F6-E8BC-D30802686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585" y="5645523"/>
                <a:ext cx="1512170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997326-A65F-F089-04F1-5B02DF4457AF}"/>
                  </a:ext>
                </a:extLst>
              </p:cNvPr>
              <p:cNvSpPr txBox="1"/>
              <p:nvPr/>
            </p:nvSpPr>
            <p:spPr>
              <a:xfrm>
                <a:off x="5318538" y="4582678"/>
                <a:ext cx="15121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𝑓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997326-A65F-F089-04F1-5B02DF445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38" y="4582678"/>
                <a:ext cx="1512170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BFF69E6-1B3C-82B0-AA33-3E52660F0B92}"/>
              </a:ext>
            </a:extLst>
          </p:cNvPr>
          <p:cNvSpPr txBox="1"/>
          <p:nvPr/>
        </p:nvSpPr>
        <p:spPr>
          <a:xfrm>
            <a:off x="7713531" y="644447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Cross Entropy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111C27-AA76-B879-F3B5-9933EFAF72C7}"/>
              </a:ext>
            </a:extLst>
          </p:cNvPr>
          <p:cNvSpPr txBox="1"/>
          <p:nvPr/>
        </p:nvSpPr>
        <p:spPr>
          <a:xfrm>
            <a:off x="7354458" y="4237746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Binary Cross Entropy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B36A12-1C22-B02B-11BC-005115B3FBC8}"/>
              </a:ext>
            </a:extLst>
          </p:cNvPr>
          <p:cNvSpPr txBox="1"/>
          <p:nvPr/>
        </p:nvSpPr>
        <p:spPr>
          <a:xfrm>
            <a:off x="531786" y="4288393"/>
            <a:ext cx="242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Binary Classification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3E30B-30BC-2A45-649F-3A1274D3DDA7}"/>
              </a:ext>
            </a:extLst>
          </p:cNvPr>
          <p:cNvSpPr txBox="1"/>
          <p:nvPr/>
        </p:nvSpPr>
        <p:spPr>
          <a:xfrm>
            <a:off x="589281" y="6432287"/>
            <a:ext cx="279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Multiclass Classification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63696F-5B4E-52D5-360C-03D016EC51E1}"/>
              </a:ext>
            </a:extLst>
          </p:cNvPr>
          <p:cNvSpPr txBox="1"/>
          <p:nvPr/>
        </p:nvSpPr>
        <p:spPr>
          <a:xfrm>
            <a:off x="195219" y="465772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8D4040-A8B6-1598-E903-1D34103005E3}"/>
              </a:ext>
            </a:extLst>
          </p:cNvPr>
          <p:cNvSpPr txBox="1"/>
          <p:nvPr/>
        </p:nvSpPr>
        <p:spPr>
          <a:xfrm>
            <a:off x="1570088" y="5419219"/>
            <a:ext cx="98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97A287-0A68-E6A3-9F0F-9F96A7942C95}"/>
              </a:ext>
            </a:extLst>
          </p:cNvPr>
          <p:cNvCxnSpPr>
            <a:stCxn id="16" idx="3"/>
            <a:endCxn id="19" idx="1"/>
          </p:cNvCxnSpPr>
          <p:nvPr/>
        </p:nvCxnSpPr>
        <p:spPr bwMode="auto">
          <a:xfrm>
            <a:off x="1513205" y="5607844"/>
            <a:ext cx="897477" cy="43150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5FF4483-8F21-5EE6-8537-A0B5C105664C}"/>
                  </a:ext>
                </a:extLst>
              </p:cNvPr>
              <p:cNvSpPr txBox="1"/>
              <p:nvPr/>
            </p:nvSpPr>
            <p:spPr>
              <a:xfrm>
                <a:off x="1914407" y="4820721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5FF4483-8F21-5EE6-8537-A0B5C1056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407" y="4820721"/>
                <a:ext cx="3792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C204A2-431F-9845-3792-C992A022EB92}"/>
              </a:ext>
            </a:extLst>
          </p:cNvPr>
          <p:cNvCxnSpPr>
            <a:endCxn id="28" idx="1"/>
          </p:cNvCxnSpPr>
          <p:nvPr/>
        </p:nvCxnSpPr>
        <p:spPr bwMode="auto">
          <a:xfrm>
            <a:off x="5608320" y="4934665"/>
            <a:ext cx="838546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DDFBB2-2960-A435-C767-5EE1B4E9A7FE}"/>
              </a:ext>
            </a:extLst>
          </p:cNvPr>
          <p:cNvCxnSpPr/>
          <p:nvPr/>
        </p:nvCxnSpPr>
        <p:spPr bwMode="auto">
          <a:xfrm>
            <a:off x="5638800" y="6001465"/>
            <a:ext cx="838546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A83EB8-DBEA-267C-7976-E21BB40A2E19}"/>
                  </a:ext>
                </a:extLst>
              </p:cNvPr>
              <p:cNvSpPr txBox="1"/>
              <p:nvPr/>
            </p:nvSpPr>
            <p:spPr>
              <a:xfrm>
                <a:off x="10506075" y="4585161"/>
                <a:ext cx="438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A83EB8-DBEA-267C-7976-E21BB40A2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075" y="4585161"/>
                <a:ext cx="4387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9C5C266-0983-3779-F084-D6C5FAE192E2}"/>
                  </a:ext>
                </a:extLst>
              </p:cNvPr>
              <p:cNvSpPr txBox="1"/>
              <p:nvPr/>
            </p:nvSpPr>
            <p:spPr>
              <a:xfrm>
                <a:off x="10541560" y="5936536"/>
                <a:ext cx="4113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9C5C266-0983-3779-F084-D6C5FAE19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560" y="5936536"/>
                <a:ext cx="411395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465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48931-EAD2-3884-523D-B5360DCC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DD23-CAE4-1C5A-9519-AB6C1A3D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Hyperparameters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D328A-32A4-BD02-99D8-4C6ECACCA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b="1" dirty="0"/>
              <a:t>Word embedding:</a:t>
            </a:r>
          </a:p>
          <a:p>
            <a:pPr lvl="1" algn="just"/>
            <a:r>
              <a:rPr lang="en-US" sz="2000" dirty="0"/>
              <a:t>Number of feature maps: </a:t>
            </a:r>
          </a:p>
          <a:p>
            <a:pPr lvl="2" algn="just"/>
            <a:r>
              <a:rPr lang="en-US" sz="1800" dirty="0"/>
              <a:t>[10-300] for small datasets and </a:t>
            </a:r>
          </a:p>
          <a:p>
            <a:pPr lvl="2" algn="just"/>
            <a:r>
              <a:rPr lang="en-US" sz="1800" dirty="0"/>
              <a:t>[100,1000] for large datasets.</a:t>
            </a:r>
          </a:p>
          <a:p>
            <a:pPr algn="just"/>
            <a:r>
              <a:rPr lang="en-US" sz="2200" b="1" dirty="0"/>
              <a:t>Convolutional layer:</a:t>
            </a:r>
          </a:p>
          <a:p>
            <a:pPr lvl="1" algn="just"/>
            <a:r>
              <a:rPr lang="en-US" sz="2000" dirty="0"/>
              <a:t>Kernel size: reasonable range might be [2, 10]. </a:t>
            </a:r>
          </a:p>
          <a:p>
            <a:pPr lvl="1" algn="just"/>
            <a:r>
              <a:rPr lang="en-US" sz="2000" dirty="0"/>
              <a:t>Number of filters: reasonable range might be [32, 512]. </a:t>
            </a:r>
          </a:p>
          <a:p>
            <a:pPr algn="just"/>
            <a:r>
              <a:rPr lang="en-US" sz="2200" b="1" dirty="0"/>
              <a:t>Fully connected layer:</a:t>
            </a:r>
          </a:p>
          <a:p>
            <a:pPr lvl="1" algn="just"/>
            <a:r>
              <a:rPr lang="en-US" sz="2000" dirty="0"/>
              <a:t>Number of neurons in hidden layer must be less than the input convolutional features.</a:t>
            </a:r>
          </a:p>
          <a:p>
            <a:pPr marL="0" indent="0" algn="just">
              <a:buNone/>
            </a:pPr>
            <a:endParaRPr lang="en-US" sz="2200" dirty="0"/>
          </a:p>
          <a:p>
            <a:pPr algn="just"/>
            <a:r>
              <a:rPr lang="en-US" sz="2200" dirty="0"/>
              <a:t>This is the process of searching for the best model parameters programmatically.</a:t>
            </a:r>
          </a:p>
          <a:p>
            <a:pPr algn="just"/>
            <a:r>
              <a:rPr lang="en-US" sz="2200" b="1" dirty="0"/>
              <a:t>Grid search </a:t>
            </a:r>
            <a:r>
              <a:rPr lang="en-US" sz="2200" dirty="0"/>
              <a:t>can be used to perform an exhaustive search over the given parameters.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940746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EA2F2-17FB-F829-9F0D-62139C14C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3748-FD7B-B86D-C82A-621380DC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40A0-3DB0-1B92-F3D8-F380E0F3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GB" sz="2200" dirty="0"/>
              <a:t>Yelp Restaurant Reviews Data</a:t>
            </a:r>
          </a:p>
          <a:p>
            <a:pPr algn="just"/>
            <a:r>
              <a:rPr lang="en-GB" sz="2200" dirty="0"/>
              <a:t>We implement the following model</a:t>
            </a:r>
          </a:p>
          <a:p>
            <a:pPr lvl="1" algn="just"/>
            <a:r>
              <a:rPr lang="en-GB" sz="2000" dirty="0"/>
              <a:t>randomly selected hyperparameters: </a:t>
            </a:r>
          </a:p>
          <a:p>
            <a:pPr lvl="2" algn="just"/>
            <a:r>
              <a:rPr lang="en-GB" sz="1800" dirty="0"/>
              <a:t>number of feature maps: 10</a:t>
            </a:r>
          </a:p>
          <a:p>
            <a:pPr lvl="2" algn="just"/>
            <a:r>
              <a:rPr lang="en-GB" sz="1800" dirty="0"/>
              <a:t>kernel size: 5, </a:t>
            </a:r>
          </a:p>
          <a:p>
            <a:pPr lvl="2" algn="just"/>
            <a:r>
              <a:rPr lang="en-GB" sz="1800" dirty="0"/>
              <a:t>number of filters: 128</a:t>
            </a:r>
          </a:p>
          <a:p>
            <a:pPr lvl="2" algn="just"/>
            <a:r>
              <a:rPr lang="en-GB" sz="1800" dirty="0"/>
              <a:t>number of neurons in hidden layer: 10</a:t>
            </a:r>
          </a:p>
          <a:p>
            <a:pPr algn="just"/>
            <a:r>
              <a:rPr lang="en-GB" sz="2200" dirty="0"/>
              <a:t>Use grid search to optimize hyperparameters of the model.</a:t>
            </a:r>
          </a:p>
          <a:p>
            <a:pPr algn="just"/>
            <a:endParaRPr lang="en-GB" sz="2200" dirty="0"/>
          </a:p>
          <a:p>
            <a:pPr algn="just"/>
            <a:endParaRPr lang="en-GB" sz="2200" dirty="0"/>
          </a:p>
          <a:p>
            <a:pPr marL="0" indent="0" algn="just">
              <a:buNone/>
            </a:pPr>
            <a:endParaRPr lang="en-GB" sz="2200" dirty="0"/>
          </a:p>
          <a:p>
            <a:pPr algn="just"/>
            <a:r>
              <a:rPr lang="en-GB" sz="2200" dirty="0"/>
              <a:t>Train the model with the best hyperparameters.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2B185-D77D-BB4E-CAC2-E973432EF30C}"/>
              </a:ext>
            </a:extLst>
          </p:cNvPr>
          <p:cNvSpPr txBox="1"/>
          <p:nvPr/>
        </p:nvSpPr>
        <p:spPr>
          <a:xfrm>
            <a:off x="1106375" y="4638207"/>
            <a:ext cx="35042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    "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encoding_size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":[10, 20, 60, 100],</a:t>
            </a:r>
          </a:p>
          <a:p>
            <a:pPr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    "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kernel_size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":[2, 3, 4, 5, 7],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    "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num_filters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":[32, 64, 100, 128],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    "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neuron_size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":[8, 10, 15, 20],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9A546AB-3813-BA2E-2208-5265F5385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280" y="527867"/>
            <a:ext cx="3768295" cy="58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63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14099-76C8-66AA-4637-5B39DD7FD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EDD7-19B0-DDE7-1DA2-1351E98C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80000-5C50-A461-F22B-780ABCA84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/>
                <a:r>
                  <a:rPr lang="en-GB" sz="2200" dirty="0"/>
                  <a:t>Evaluation Metric: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𝑎𝑐𝑐𝑢𝑟𝑎𝑐𝑦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2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220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2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22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22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200" dirty="0"/>
              </a:p>
              <a:p>
                <a:pPr lvl="1" algn="just"/>
                <a:r>
                  <a:rPr lang="en-US" sz="2000" dirty="0"/>
                  <a:t>True Positive (TP): Correctly predicted positive instances.</a:t>
                </a:r>
              </a:p>
              <a:p>
                <a:pPr lvl="1" algn="just"/>
                <a:r>
                  <a:rPr lang="en-US" sz="2000" dirty="0"/>
                  <a:t>True Negative (TN): Correctly predicted negative instances.</a:t>
                </a:r>
              </a:p>
              <a:p>
                <a:pPr lvl="1" algn="just"/>
                <a:r>
                  <a:rPr lang="en-US" sz="2000" dirty="0"/>
                  <a:t>False Positive (FP): Incorrectly predicted negative instances.</a:t>
                </a:r>
              </a:p>
              <a:p>
                <a:pPr lvl="1" algn="just"/>
                <a:r>
                  <a:rPr lang="en-US" sz="2000" dirty="0"/>
                  <a:t>False Negative (FN): Incorrectly predicted positive instances.</a:t>
                </a:r>
              </a:p>
              <a:p>
                <a:pPr marL="457200" lvl="1" indent="0" algn="just">
                  <a:buNone/>
                </a:pPr>
                <a:endParaRPr lang="en-GB" sz="2200" dirty="0"/>
              </a:p>
              <a:p>
                <a:pPr algn="just"/>
                <a:r>
                  <a:rPr lang="en-GB" sz="2200" dirty="0"/>
                  <a:t>The model with random parameters provides 70.99% accuracy on the test samples.</a:t>
                </a:r>
              </a:p>
              <a:p>
                <a:pPr algn="just"/>
                <a:r>
                  <a:rPr lang="en-GB" sz="2200" dirty="0"/>
                  <a:t>The model parameters optimized using grid search:</a:t>
                </a:r>
              </a:p>
              <a:p>
                <a:pPr lvl="1" algn="just"/>
                <a:r>
                  <a:rPr lang="en-GB" sz="2000" dirty="0"/>
                  <a:t>The best parameters:</a:t>
                </a:r>
              </a:p>
              <a:p>
                <a:pPr marL="0" indent="0" algn="just">
                  <a:buNone/>
                </a:pPr>
                <a:endParaRPr lang="en-GB" sz="2200" dirty="0"/>
              </a:p>
              <a:p>
                <a:pPr algn="just"/>
                <a:endParaRPr lang="en-GB" sz="2200" dirty="0"/>
              </a:p>
              <a:p>
                <a:pPr algn="just"/>
                <a:r>
                  <a:rPr lang="en-GB" sz="2200" dirty="0"/>
                  <a:t>The model with the best parameters provides 75.49% accuracy on the test data.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80000-5C50-A461-F22B-780ABCA84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b="-11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B599993-6A82-F2C6-9701-9473E2CEC782}"/>
              </a:ext>
            </a:extLst>
          </p:cNvPr>
          <p:cNvSpPr txBox="1"/>
          <p:nvPr/>
        </p:nvSpPr>
        <p:spPr>
          <a:xfrm>
            <a:off x="7849565" y="4829459"/>
            <a:ext cx="35042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    "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encoding_size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":[10, 20, 60, 100],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    "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num_filters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":[32, 64, 100, 128],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    "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kernel_size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":[2, 3, 4, 5, 7],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    "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neuron_size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":[8, 10, 15, 20],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65B8DF-CA71-A165-E7DC-3F5C6AC7490A}"/>
              </a:ext>
            </a:extLst>
          </p:cNvPr>
          <p:cNvSpPr txBox="1"/>
          <p:nvPr/>
        </p:nvSpPr>
        <p:spPr>
          <a:xfrm>
            <a:off x="4017123" y="5014126"/>
            <a:ext cx="4112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'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encoding_size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’: 100, '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kernel_size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’: 2,               '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neuron_size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’: 8, '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num_filters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rPr>
              <a:t>': 64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pic>
        <p:nvPicPr>
          <p:cNvPr id="8" name="Picture 3" descr="Understanding Confusion Matrix | by Sarang Narkhede | Towards Data Science">
            <a:extLst>
              <a:ext uri="{FF2B5EF4-FFF2-40B4-BE49-F238E27FC236}">
                <a16:creationId xmlns:a16="http://schemas.microsoft.com/office/drawing/2014/main" id="{7B2A1456-74DF-11A4-FAF1-2ECAC42A8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614" y="1298893"/>
            <a:ext cx="33909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241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EE98-C40F-62FA-47AB-9158FF4A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09BC-42F6-FEF4-ADE6-0FBEC6393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Computer Vision: Algorithms and Applications, R. </a:t>
            </a:r>
            <a:r>
              <a:rPr lang="en-GB" sz="2000" dirty="0" err="1"/>
              <a:t>Szeliski</a:t>
            </a:r>
            <a:r>
              <a:rPr lang="en-GB" sz="2000" dirty="0"/>
              <a:t>, Springer, 2010.</a:t>
            </a:r>
            <a:endParaRPr lang="en-US" sz="2000" dirty="0"/>
          </a:p>
          <a:p>
            <a:r>
              <a:rPr lang="en-US" sz="2000" dirty="0"/>
              <a:t>Deep Learning, I. Goodfellow, Y. Bengio, and A. Courville. MIT Press, 2016.</a:t>
            </a:r>
          </a:p>
          <a:p>
            <a:r>
              <a:rPr lang="en-US" sz="2000" dirty="0"/>
              <a:t>Deep Learning for Computer Vision with Python, Adrian </a:t>
            </a:r>
            <a:r>
              <a:rPr lang="en-US" sz="2000" dirty="0" err="1"/>
              <a:t>Rosebrock</a:t>
            </a:r>
            <a:r>
              <a:rPr lang="en-US" sz="2000" dirty="0"/>
              <a:t>, </a:t>
            </a:r>
            <a:r>
              <a:rPr lang="en-US" sz="2000" dirty="0" err="1"/>
              <a:t>PyImageSearch</a:t>
            </a:r>
            <a:r>
              <a:rPr lang="en-US" sz="2000" dirty="0"/>
              <a:t>, 2017.</a:t>
            </a:r>
          </a:p>
          <a:p>
            <a:r>
              <a:rPr lang="en-US" sz="2000" dirty="0"/>
              <a:t>Advanced Methods and Deep Learning in Computer Vision, E.R. Davies and Matthew Turk, ‎ Academic Press, 2021.</a:t>
            </a:r>
          </a:p>
          <a:p>
            <a:r>
              <a:rPr lang="en-US" sz="2000" dirty="0"/>
              <a:t>Natural Language Processing Succinctly, J. D. Booth, </a:t>
            </a:r>
            <a:r>
              <a:rPr lang="en-US" sz="2000" dirty="0" err="1"/>
              <a:t>Syncfusion</a:t>
            </a:r>
            <a:r>
              <a:rPr lang="en-US" sz="2000" dirty="0"/>
              <a:t>, 2018.</a:t>
            </a:r>
          </a:p>
          <a:p>
            <a:r>
              <a:rPr lang="en-US" sz="2000" dirty="0"/>
              <a:t>Deep Learning for NLP and Speech Recognition, U. Kamath, J. Liu, and J. Whitaker, Springer, 2019.</a:t>
            </a:r>
          </a:p>
          <a:p>
            <a:r>
              <a:rPr lang="en-US" sz="2000" dirty="0"/>
              <a:t>Deep Learning for Natural Language Processing, Stephan </a:t>
            </a:r>
            <a:r>
              <a:rPr lang="en-US" sz="2000" dirty="0" err="1"/>
              <a:t>Raaijmakers</a:t>
            </a:r>
            <a:r>
              <a:rPr lang="en-US" sz="2000" dirty="0"/>
              <a:t>, Manning Publications, 2022. 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632681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36C14-235C-CB31-F749-488E6B6D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2095-F8D0-443B-284D-E0EBB80DC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Thank you for listening </a:t>
            </a:r>
          </a:p>
        </p:txBody>
      </p:sp>
    </p:spTree>
    <p:extLst>
      <p:ext uri="{BB962C8B-B14F-4D97-AF65-F5344CB8AC3E}">
        <p14:creationId xmlns:p14="http://schemas.microsoft.com/office/powerpoint/2010/main" val="2448488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B6B23-F385-BF81-8BA2-6EE00FE48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C32A-F03E-51CA-A330-EFA58323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Unlocking Insights: Extracting Relevant Information within Visual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0EA85-E5A3-0E68-040E-F846ED082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626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</a:t>
            </a:r>
            <a:r>
              <a:rPr lang="en-US" sz="2200" dirty="0"/>
              <a:t>xtract semantic information from an image</a:t>
            </a:r>
          </a:p>
          <a:p>
            <a:r>
              <a:rPr lang="en-US" sz="2200" dirty="0"/>
              <a:t>Image semantic meaning can be divided into three layers:</a:t>
            </a:r>
          </a:p>
          <a:p>
            <a:pPr marL="914400" lvl="2" indent="-457200" algn="just">
              <a:spcBef>
                <a:spcPts val="1000"/>
              </a:spcBef>
              <a:buFont typeface="+mj-lt"/>
              <a:buAutoNum type="arabicPeriod" startAt="2"/>
            </a:pPr>
            <a:r>
              <a:rPr lang="en-US" dirty="0"/>
              <a:t>Object Layer: considers the problems about the objects and objects’ space in images. </a:t>
            </a: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48698C70-E327-7A26-E98E-02DFED2E081F}"/>
              </a:ext>
            </a:extLst>
          </p:cNvPr>
          <p:cNvSpPr txBox="1">
            <a:spLocks/>
          </p:cNvSpPr>
          <p:nvPr/>
        </p:nvSpPr>
        <p:spPr>
          <a:xfrm>
            <a:off x="9072286" y="6492875"/>
            <a:ext cx="311971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Image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credit:</a:t>
            </a:r>
            <a:r>
              <a:rPr sz="1800" spc="40" dirty="0">
                <a:solidFill>
                  <a:srgbClr val="FFFFFF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Fei-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Fei,</a:t>
            </a:r>
            <a:r>
              <a:rPr sz="1800" spc="40" dirty="0">
                <a:solidFill>
                  <a:srgbClr val="FFFFFF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Fergus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27" name="object 3">
            <a:hlinkClick r:id="rId2"/>
            <a:extLst>
              <a:ext uri="{FF2B5EF4-FFF2-40B4-BE49-F238E27FC236}">
                <a16:creationId xmlns:a16="http://schemas.microsoft.com/office/drawing/2014/main" id="{8638C329-8801-4091-4E4C-812D392977F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7099" y="3296711"/>
            <a:ext cx="5777802" cy="33410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3DDD7A-02EC-2EC7-E40D-23B4CE1948BC}"/>
              </a:ext>
            </a:extLst>
          </p:cNvPr>
          <p:cNvSpPr txBox="1"/>
          <p:nvPr/>
        </p:nvSpPr>
        <p:spPr>
          <a:xfrm>
            <a:off x="3459498" y="342900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Sky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89FD3-5703-C83E-9D74-A5F2E562A508}"/>
              </a:ext>
            </a:extLst>
          </p:cNvPr>
          <p:cNvSpPr txBox="1"/>
          <p:nvPr/>
        </p:nvSpPr>
        <p:spPr>
          <a:xfrm>
            <a:off x="3128098" y="442565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Flag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606B2E-5593-0E0F-720A-49486A433EFD}"/>
              </a:ext>
            </a:extLst>
          </p:cNvPr>
          <p:cNvSpPr txBox="1"/>
          <p:nvPr/>
        </p:nvSpPr>
        <p:spPr>
          <a:xfrm>
            <a:off x="6242148" y="3624963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411F1F-9D72-24F6-0224-CE8D12C25883}"/>
              </a:ext>
            </a:extLst>
          </p:cNvPr>
          <p:cNvSpPr txBox="1"/>
          <p:nvPr/>
        </p:nvSpPr>
        <p:spPr>
          <a:xfrm>
            <a:off x="6686180" y="631190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1F55B4-7C46-43AE-894B-A35023707581}"/>
              </a:ext>
            </a:extLst>
          </p:cNvPr>
          <p:cNvSpPr txBox="1"/>
          <p:nvPr/>
        </p:nvSpPr>
        <p:spPr>
          <a:xfrm>
            <a:off x="7067925" y="555356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Banner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FF24F8-2898-23B8-4994-81169361BC60}"/>
              </a:ext>
            </a:extLst>
          </p:cNvPr>
          <p:cNvSpPr txBox="1"/>
          <p:nvPr/>
        </p:nvSpPr>
        <p:spPr>
          <a:xfrm>
            <a:off x="4056632" y="626845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41D655-D093-A555-5555-FACBAA26CAEA}"/>
              </a:ext>
            </a:extLst>
          </p:cNvPr>
          <p:cNvSpPr txBox="1"/>
          <p:nvPr/>
        </p:nvSpPr>
        <p:spPr>
          <a:xfrm>
            <a:off x="4833486" y="5286414"/>
            <a:ext cx="60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D2B8A5-3CEB-A0A6-DE7F-075FB239B0D8}"/>
              </a:ext>
            </a:extLst>
          </p:cNvPr>
          <p:cNvSpPr txBox="1"/>
          <p:nvPr/>
        </p:nvSpPr>
        <p:spPr>
          <a:xfrm>
            <a:off x="6935607" y="5061590"/>
            <a:ext cx="1243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Streetlamp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F39433-F815-F82D-409D-66A2D7D2A327}"/>
              </a:ext>
            </a:extLst>
          </p:cNvPr>
          <p:cNvSpPr txBox="1"/>
          <p:nvPr/>
        </p:nvSpPr>
        <p:spPr>
          <a:xfrm>
            <a:off x="5728626" y="5629688"/>
            <a:ext cx="6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Wall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938D73-4279-6A54-F931-CB3EC2737997}"/>
              </a:ext>
            </a:extLst>
          </p:cNvPr>
          <p:cNvSpPr txBox="1"/>
          <p:nvPr/>
        </p:nvSpPr>
        <p:spPr>
          <a:xfrm>
            <a:off x="7977164" y="616996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3D3C25-E8E7-A797-A005-F9FBF70B4626}"/>
              </a:ext>
            </a:extLst>
          </p:cNvPr>
          <p:cNvSpPr txBox="1"/>
          <p:nvPr/>
        </p:nvSpPr>
        <p:spPr>
          <a:xfrm>
            <a:off x="8193487" y="411701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970278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18E46-9E5F-D6E2-AF86-9C4BFCD14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B2271-9EF1-DA67-70A5-8C6DB78DA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Unlocking Insights: Extracting Relevant Information within Visual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A7D92-7B8B-0F6C-DC3C-5A4245335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</a:t>
            </a:r>
            <a:r>
              <a:rPr lang="en-US" sz="2200" dirty="0"/>
              <a:t>xtract semantic information from an image</a:t>
            </a:r>
          </a:p>
          <a:p>
            <a:r>
              <a:rPr lang="en-US" sz="2200" dirty="0"/>
              <a:t>Image semantic meaning can be divided into three layers:</a:t>
            </a:r>
          </a:p>
          <a:p>
            <a:pPr marL="914400" lvl="2" indent="-457200" algn="just">
              <a:spcBef>
                <a:spcPts val="1000"/>
              </a:spcBef>
              <a:buFont typeface="+mj-lt"/>
              <a:buAutoNum type="arabicPeriod" startAt="3"/>
            </a:pPr>
            <a:r>
              <a:rPr lang="en-US" dirty="0"/>
              <a:t>Concept Layer: solves the meaning expressed by images through scene, knowledge, and emotion.</a:t>
            </a:r>
          </a:p>
        </p:txBody>
      </p:sp>
      <p:pic>
        <p:nvPicPr>
          <p:cNvPr id="4" name="object 3">
            <a:hlinkClick r:id="rId2"/>
            <a:extLst>
              <a:ext uri="{FF2B5EF4-FFF2-40B4-BE49-F238E27FC236}">
                <a16:creationId xmlns:a16="http://schemas.microsoft.com/office/drawing/2014/main" id="{CA99FE2A-8149-473A-9B89-83F914B3704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9715" y="3336052"/>
            <a:ext cx="5865186" cy="3363685"/>
          </a:xfrm>
          <a:prstGeom prst="rect">
            <a:avLst/>
          </a:prstGeom>
        </p:spPr>
      </p:pic>
      <p:sp>
        <p:nvSpPr>
          <p:cNvPr id="5" name="object 14">
            <a:extLst>
              <a:ext uri="{FF2B5EF4-FFF2-40B4-BE49-F238E27FC236}">
                <a16:creationId xmlns:a16="http://schemas.microsoft.com/office/drawing/2014/main" id="{45A566E5-DCDB-08BD-CCCD-0FDB15FB754D}"/>
              </a:ext>
            </a:extLst>
          </p:cNvPr>
          <p:cNvSpPr txBox="1">
            <a:spLocks/>
          </p:cNvSpPr>
          <p:nvPr/>
        </p:nvSpPr>
        <p:spPr>
          <a:xfrm>
            <a:off x="9072286" y="6492875"/>
            <a:ext cx="311971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Image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credit:</a:t>
            </a:r>
            <a:r>
              <a:rPr sz="1800" spc="40" dirty="0">
                <a:solidFill>
                  <a:srgbClr val="FFFFFF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Fei-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Fei,</a:t>
            </a:r>
            <a:r>
              <a:rPr sz="1800" spc="40" dirty="0">
                <a:solidFill>
                  <a:srgbClr val="FFFFFF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Fergus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19B49-0D99-0581-EE1C-EA8B83EC3349}"/>
              </a:ext>
            </a:extLst>
          </p:cNvPr>
          <p:cNvSpPr txBox="1"/>
          <p:nvPr/>
        </p:nvSpPr>
        <p:spPr>
          <a:xfrm>
            <a:off x="3215472" y="3401129"/>
            <a:ext cx="9932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b="1" dirty="0"/>
              <a:t>Outdoor</a:t>
            </a:r>
          </a:p>
          <a:p>
            <a:pPr algn="just"/>
            <a:r>
              <a:rPr lang="en-US" b="1" dirty="0"/>
              <a:t>City</a:t>
            </a:r>
          </a:p>
          <a:p>
            <a:pPr algn="just"/>
            <a:r>
              <a:rPr lang="en-US" b="1" dirty="0"/>
              <a:t>Traffic</a:t>
            </a:r>
          </a:p>
          <a:p>
            <a:pPr algn="just"/>
            <a:r>
              <a:rPr lang="en-US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24204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6056</Words>
  <Application>Microsoft Office PowerPoint</Application>
  <PresentationFormat>Widescreen</PresentationFormat>
  <Paragraphs>760</Paragraphs>
  <Slides>78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1" baseType="lpstr">
      <vt:lpstr>Alegreya</vt:lpstr>
      <vt:lpstr>Arial</vt:lpstr>
      <vt:lpstr>Calibri</vt:lpstr>
      <vt:lpstr>Calibri (Body)</vt:lpstr>
      <vt:lpstr>Calibri Light</vt:lpstr>
      <vt:lpstr>Cambria Math</vt:lpstr>
      <vt:lpstr>CMBX12</vt:lpstr>
      <vt:lpstr>Inter</vt:lpstr>
      <vt:lpstr>Roboto</vt:lpstr>
      <vt:lpstr>Söhne</vt:lpstr>
      <vt:lpstr>source-serif-pro</vt:lpstr>
      <vt:lpstr>Times New Roman</vt:lpstr>
      <vt:lpstr>Office Theme</vt:lpstr>
      <vt:lpstr>DEEP LEARNING IN COMPUTER VISION and NATURAL LANGUAGE PROCESSING  </vt:lpstr>
      <vt:lpstr>Outline: Part I</vt:lpstr>
      <vt:lpstr>What is Computer Vision?</vt:lpstr>
      <vt:lpstr>What is Computer Vision?</vt:lpstr>
      <vt:lpstr>What is a Digital Image?</vt:lpstr>
      <vt:lpstr>The Goal of the Computer Vision</vt:lpstr>
      <vt:lpstr>Unlocking Insights: Extracting Relevant Information within Visual Data</vt:lpstr>
      <vt:lpstr>Unlocking Insights: Extracting Relevant Information within Visual Data</vt:lpstr>
      <vt:lpstr>Unlocking Insights: Extracting Relevant Information within Visual Data</vt:lpstr>
      <vt:lpstr>Unlocking Insights: Extracting Relevant Information within Visual Data</vt:lpstr>
      <vt:lpstr>Unlocking Insights: Extracting Relevant Information within Visual Data</vt:lpstr>
      <vt:lpstr>Challenge of Computer Vision </vt:lpstr>
      <vt:lpstr>Challenge of Computer Vision </vt:lpstr>
      <vt:lpstr>Challenge of Computer Vision </vt:lpstr>
      <vt:lpstr>Challenge of Computer Vision </vt:lpstr>
      <vt:lpstr>History of Computer Vision: Transition to Deep Learning</vt:lpstr>
      <vt:lpstr>History of Computer Vision: Transition to Deep Learning</vt:lpstr>
      <vt:lpstr>History of Computer Vision: Transition to Deep Learning</vt:lpstr>
      <vt:lpstr>Promise of Deep Learning for Computer Vision</vt:lpstr>
      <vt:lpstr>Tasks in Computer Vision</vt:lpstr>
      <vt:lpstr>Tasks in Computer Vision</vt:lpstr>
      <vt:lpstr>Tasks in Computer Vision</vt:lpstr>
      <vt:lpstr>Tasks in Computer Vision</vt:lpstr>
      <vt:lpstr>Tasks in Computer Vision</vt:lpstr>
      <vt:lpstr>Tasks in Computer Vision</vt:lpstr>
      <vt:lpstr>Tasks in Computer Vision</vt:lpstr>
      <vt:lpstr>Tasks in Computer Vision</vt:lpstr>
      <vt:lpstr>Image Classification: Face Verification</vt:lpstr>
      <vt:lpstr>DeepFace: Closing the Gap to Human-Level Performance in Face Verification</vt:lpstr>
      <vt:lpstr>DeepFace: Closing the Gap to Human-Level Performance in Face Verification</vt:lpstr>
      <vt:lpstr>DeepFace: Closing the Gap to Human-Level Performance in Face Verification</vt:lpstr>
      <vt:lpstr>DeepFace: Closing the Gap to Human-Level Performance in Face Verification</vt:lpstr>
      <vt:lpstr>DeepFace: Closing the Gap to Human-Level Performance in Face Verification</vt:lpstr>
      <vt:lpstr>DeepFace: Closing the Gap to Human-Level Performance in Face Verification</vt:lpstr>
      <vt:lpstr>Image Classification: Other Applications</vt:lpstr>
      <vt:lpstr>Tasks in Computer Vision</vt:lpstr>
      <vt:lpstr>Tasks in Computer Vision</vt:lpstr>
      <vt:lpstr>Tasks in Computer Vision</vt:lpstr>
      <vt:lpstr>Tasks in Computer Vision</vt:lpstr>
      <vt:lpstr>Tasks in Computer Vision</vt:lpstr>
      <vt:lpstr>Tasks in Computer Vision</vt:lpstr>
      <vt:lpstr>U-Net Architecture for Semantic Segmentation</vt:lpstr>
      <vt:lpstr>U-Net Architecture for Semantic Segmentation</vt:lpstr>
      <vt:lpstr>U-Net Architecture for Semantic Segmentation</vt:lpstr>
      <vt:lpstr>U-Net Architecture for Semantic Segmentation</vt:lpstr>
      <vt:lpstr>U-Net Architecture for Semantic Segmentation</vt:lpstr>
      <vt:lpstr>U-Net Architecture for Semantic Segmentation</vt:lpstr>
      <vt:lpstr>Tasks in Computer Vision</vt:lpstr>
      <vt:lpstr>Tasks in Computer Vision</vt:lpstr>
      <vt:lpstr>Tasks in Computer Vision</vt:lpstr>
      <vt:lpstr>Tasks in Computer Vision</vt:lpstr>
      <vt:lpstr>Introduction to Natural Language Processing</vt:lpstr>
      <vt:lpstr>Outline: Part II</vt:lpstr>
      <vt:lpstr>Introduction to Natural Language Processing</vt:lpstr>
      <vt:lpstr>Text Classification: Definition</vt:lpstr>
      <vt:lpstr>Text Classification: Applications</vt:lpstr>
      <vt:lpstr>Text Classification: Sentiment Analysis</vt:lpstr>
      <vt:lpstr>Text Classification: Challenges</vt:lpstr>
      <vt:lpstr>Text Classification: Approaches</vt:lpstr>
      <vt:lpstr>Text Classification: Approaches</vt:lpstr>
      <vt:lpstr>Text Preprocessing</vt:lpstr>
      <vt:lpstr>Text Preprocessing</vt:lpstr>
      <vt:lpstr>Text Classification using CNN</vt:lpstr>
      <vt:lpstr>Word Embedding</vt:lpstr>
      <vt:lpstr>Word Embedding</vt:lpstr>
      <vt:lpstr>Word Embedding</vt:lpstr>
      <vt:lpstr>Convolutional Model</vt:lpstr>
      <vt:lpstr>1D Convolution</vt:lpstr>
      <vt:lpstr>1D Convolution</vt:lpstr>
      <vt:lpstr>1D convolution</vt:lpstr>
      <vt:lpstr>Activation Function in Convolutional Layer</vt:lpstr>
      <vt:lpstr>Max Pooling over Time</vt:lpstr>
      <vt:lpstr>Fully Connected Model</vt:lpstr>
      <vt:lpstr>Hyperparameters</vt:lpstr>
      <vt:lpstr>Implementation</vt:lpstr>
      <vt:lpstr>Implementation</vt:lpstr>
      <vt:lpstr>References</vt:lpstr>
      <vt:lpstr>Thank you for listening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IN COMPUTER VISION and NATURAL LANGUAGE PROCESSING  </dc:title>
  <dc:creator>Amir  Yavariabdi</dc:creator>
  <cp:lastModifiedBy>Amir  Yavariabdi</cp:lastModifiedBy>
  <cp:revision>3</cp:revision>
  <dcterms:created xsi:type="dcterms:W3CDTF">2024-04-28T21:48:52Z</dcterms:created>
  <dcterms:modified xsi:type="dcterms:W3CDTF">2024-04-29T20:23:58Z</dcterms:modified>
</cp:coreProperties>
</file>